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61" r:id="rId1"/>
  </p:sldMasterIdLst>
  <p:notesMasterIdLst>
    <p:notesMasterId r:id="rId42"/>
  </p:notesMasterIdLst>
  <p:handoutMasterIdLst>
    <p:handoutMasterId r:id="rId43"/>
  </p:handoutMasterIdLst>
  <p:sldIdLst>
    <p:sldId id="599" r:id="rId2"/>
    <p:sldId id="600" r:id="rId3"/>
    <p:sldId id="584" r:id="rId4"/>
    <p:sldId id="601" r:id="rId5"/>
    <p:sldId id="603" r:id="rId6"/>
    <p:sldId id="634" r:id="rId7"/>
    <p:sldId id="606" r:id="rId8"/>
    <p:sldId id="635" r:id="rId9"/>
    <p:sldId id="629" r:id="rId10"/>
    <p:sldId id="604" r:id="rId11"/>
    <p:sldId id="610" r:id="rId12"/>
    <p:sldId id="605" r:id="rId13"/>
    <p:sldId id="636" r:id="rId14"/>
    <p:sldId id="611" r:id="rId15"/>
    <p:sldId id="637" r:id="rId16"/>
    <p:sldId id="638" r:id="rId17"/>
    <p:sldId id="639" r:id="rId18"/>
    <p:sldId id="640" r:id="rId19"/>
    <p:sldId id="641" r:id="rId20"/>
    <p:sldId id="642" r:id="rId21"/>
    <p:sldId id="643" r:id="rId22"/>
    <p:sldId id="644" r:id="rId23"/>
    <p:sldId id="645" r:id="rId24"/>
    <p:sldId id="646" r:id="rId25"/>
    <p:sldId id="647" r:id="rId26"/>
    <p:sldId id="648" r:id="rId27"/>
    <p:sldId id="649" r:id="rId28"/>
    <p:sldId id="650" r:id="rId29"/>
    <p:sldId id="651" r:id="rId30"/>
    <p:sldId id="652" r:id="rId31"/>
    <p:sldId id="653" r:id="rId32"/>
    <p:sldId id="654" r:id="rId33"/>
    <p:sldId id="655" r:id="rId34"/>
    <p:sldId id="656" r:id="rId35"/>
    <p:sldId id="659" r:id="rId36"/>
    <p:sldId id="660" r:id="rId37"/>
    <p:sldId id="661" r:id="rId38"/>
    <p:sldId id="658" r:id="rId39"/>
    <p:sldId id="657" r:id="rId40"/>
    <p:sldId id="662" r:id="rId41"/>
  </p:sldIdLst>
  <p:sldSz cx="9906000" cy="6858000" type="A4"/>
  <p:notesSz cx="6797675" cy="9926638"/>
  <p:embeddedFontLst>
    <p:embeddedFont>
      <p:font typeface="GulimChe" panose="020B0609000101010101" pitchFamily="49" charset="-127"/>
      <p:regular r:id="rId44"/>
    </p:embeddedFont>
    <p:embeddedFont>
      <p:font typeface="Malgun Gothic" panose="020B0503020000020004" pitchFamily="34" charset="-127"/>
      <p:regular r:id="rId45"/>
      <p:bold r:id="rId46"/>
    </p:embeddedFont>
    <p:embeddedFont>
      <p:font typeface="Noto Sans" panose="020B0604020202020204" charset="0"/>
      <p:regular r:id="rId47"/>
      <p:bold r:id="rId48"/>
      <p:italic r:id="rId49"/>
      <p:boldItalic r:id="rId50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Noto Sans"/>
        <a:ea typeface="맑은 고딕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Noto Sans"/>
        <a:ea typeface="맑은 고딕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Noto Sans"/>
        <a:ea typeface="맑은 고딕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Noto Sans"/>
        <a:ea typeface="맑은 고딕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Noto Sans"/>
        <a:ea typeface="맑은 고딕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Noto Sans"/>
        <a:ea typeface="맑은 고딕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Noto Sans"/>
        <a:ea typeface="맑은 고딕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Noto Sans"/>
        <a:ea typeface="맑은 고딕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Noto Sans"/>
        <a:ea typeface="맑은 고딕" pitchFamily="50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6AB79FA-9511-4657-AFC2-28D6A859E07A}">
          <p14:sldIdLst>
            <p14:sldId id="599"/>
            <p14:sldId id="600"/>
            <p14:sldId id="584"/>
            <p14:sldId id="601"/>
            <p14:sldId id="603"/>
            <p14:sldId id="634"/>
            <p14:sldId id="606"/>
            <p14:sldId id="635"/>
            <p14:sldId id="629"/>
            <p14:sldId id="604"/>
            <p14:sldId id="610"/>
            <p14:sldId id="605"/>
            <p14:sldId id="636"/>
            <p14:sldId id="611"/>
            <p14:sldId id="637"/>
            <p14:sldId id="638"/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  <p14:sldId id="647"/>
            <p14:sldId id="648"/>
            <p14:sldId id="649"/>
            <p14:sldId id="650"/>
            <p14:sldId id="651"/>
            <p14:sldId id="652"/>
            <p14:sldId id="653"/>
            <p14:sldId id="654"/>
            <p14:sldId id="655"/>
            <p14:sldId id="656"/>
            <p14:sldId id="659"/>
            <p14:sldId id="660"/>
            <p14:sldId id="661"/>
            <p14:sldId id="658"/>
            <p14:sldId id="657"/>
            <p14:sldId id="6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792">
          <p15:clr>
            <a:srgbClr val="A4A3A4"/>
          </p15:clr>
        </p15:guide>
        <p15:guide id="2" orient="horz" pos="1616">
          <p15:clr>
            <a:srgbClr val="A4A3A4"/>
          </p15:clr>
        </p15:guide>
        <p15:guide id="3" pos="5855">
          <p15:clr>
            <a:srgbClr val="A4A3A4"/>
          </p15:clr>
        </p15:guide>
        <p15:guide id="4" pos="39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ap Nguyen" initials="GN" lastIdx="17" clrIdx="0">
    <p:extLst>
      <p:ext uri="{19B8F6BF-5375-455C-9EA6-DF929625EA0E}">
        <p15:presenceInfo xmlns:p15="http://schemas.microsoft.com/office/powerpoint/2012/main" userId="a534eeae1d3fab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53AF"/>
    <a:srgbClr val="0C2855"/>
    <a:srgbClr val="0A556A"/>
    <a:srgbClr val="4B7DC1"/>
    <a:srgbClr val="3F7E90"/>
    <a:srgbClr val="C5F442"/>
    <a:srgbClr val="88C7D7"/>
    <a:srgbClr val="5E9C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23" autoAdjust="0"/>
    <p:restoredTop sz="94104" autoAdjust="0"/>
  </p:normalViewPr>
  <p:slideViewPr>
    <p:cSldViewPr showGuides="1">
      <p:cViewPr varScale="1">
        <p:scale>
          <a:sx n="86" d="100"/>
          <a:sy n="86" d="100"/>
        </p:scale>
        <p:origin x="1171" y="67"/>
      </p:cViewPr>
      <p:guideLst>
        <p:guide orient="horz" pos="3792"/>
        <p:guide orient="horz" pos="1616"/>
        <p:guide pos="5855"/>
        <p:guide pos="392"/>
      </p:guideLst>
    </p:cSldViewPr>
  </p:slideViewPr>
  <p:outlineViewPr>
    <p:cViewPr>
      <p:scale>
        <a:sx n="33" d="100"/>
        <a:sy n="33" d="100"/>
      </p:scale>
      <p:origin x="0" y="9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2400"/>
    </p:cViewPr>
  </p:sorterViewPr>
  <p:notesViewPr>
    <p:cSldViewPr showGuides="1">
      <p:cViewPr varScale="1">
        <p:scale>
          <a:sx n="61" d="100"/>
          <a:sy n="61" d="100"/>
        </p:scale>
        <p:origin x="3254" y="67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F5B7714C-C490-42A2-957B-734F6F2F8021}" type="datetimeFigureOut">
              <a:rPr lang="ko-KR" altLang="en-US"/>
              <a:pPr>
                <a:defRPr/>
              </a:pPr>
              <a:t>2021-06-08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 smtClean="0">
                <a:latin typeface="맑은 고딕" pitchFamily="50" charset="-127"/>
              </a:defRPr>
            </a:lvl1pPr>
          </a:lstStyle>
          <a:p>
            <a:pPr>
              <a:defRPr/>
            </a:pPr>
            <a:fld id="{4AE60686-37F9-4BF8-8D02-2E2DA249973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0046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DF8380D8-D577-4C15-A039-BAA3467603E9}" type="datetimeFigureOut">
              <a:rPr lang="ko-KR" altLang="en-US"/>
              <a:pPr>
                <a:defRPr/>
              </a:pPr>
              <a:t>2021-06-08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 smtClean="0">
                <a:latin typeface="맑은 고딕" pitchFamily="50" charset="-127"/>
              </a:defRPr>
            </a:lvl1pPr>
          </a:lstStyle>
          <a:p>
            <a:pPr>
              <a:defRPr/>
            </a:pPr>
            <a:fld id="{7D840968-B7EA-48D3-BA7C-C97F85EA7F0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2408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711200" y="744538"/>
            <a:ext cx="5375275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277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Noto Sans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Noto Sans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Noto Sans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Noto Sans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Noto Sans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Noto Sans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Noto Sans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Noto Sans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Noto Sans"/>
                <a:ea typeface="맑은 고딕" pitchFamily="50" charset="-127"/>
              </a:defRPr>
            </a:lvl9pPr>
          </a:lstStyle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303B5B-5ADC-4481-B135-066DCC9ABB58}" type="slidenum"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20133" y="1"/>
            <a:ext cx="4093104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4646" y="914401"/>
            <a:ext cx="7526054" cy="3488266"/>
          </a:xfrm>
        </p:spPr>
        <p:txBody>
          <a:bodyPr anchor="b">
            <a:normAutofit/>
          </a:bodyPr>
          <a:lstStyle>
            <a:lvl1pPr algn="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67925" y="4402667"/>
            <a:ext cx="6242777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36255" y="6117337"/>
            <a:ext cx="928929" cy="365125"/>
          </a:xfrm>
        </p:spPr>
        <p:txBody>
          <a:bodyPr/>
          <a:lstStyle/>
          <a:p>
            <a:pPr>
              <a:defRPr/>
            </a:pPr>
            <a:fld id="{728A8E90-07A9-463F-A51B-86044BD1CA81}" type="datetimeFigureOut">
              <a:rPr lang="ko-KR" altLang="en-US" smtClean="0"/>
              <a:pPr>
                <a:defRPr/>
              </a:pPr>
              <a:t>2021-06-08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5711" y="6117337"/>
            <a:ext cx="3910225" cy="365125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64930" y="6117337"/>
            <a:ext cx="445770" cy="365125"/>
          </a:xfrm>
        </p:spPr>
        <p:txBody>
          <a:bodyPr/>
          <a:lstStyle/>
          <a:p>
            <a:pPr>
              <a:defRPr/>
            </a:pPr>
            <a:fld id="{0C8110D8-5153-4FD3-9BEB-AC5DEF59A514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23" name="Freeform 12"/>
          <p:cNvSpPr/>
          <p:nvPr/>
        </p:nvSpPr>
        <p:spPr bwMode="auto">
          <a:xfrm>
            <a:off x="220133" y="3771900"/>
            <a:ext cx="392113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607088" y="3867150"/>
            <a:ext cx="67072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597426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6317" y="4732865"/>
            <a:ext cx="814232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39140" y="932112"/>
            <a:ext cx="6685320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06317" y="5299603"/>
            <a:ext cx="8142324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8A8E90-07A9-463F-A51B-86044BD1CA81}" type="datetimeFigureOut">
              <a:rPr lang="ko-KR" altLang="en-US" smtClean="0"/>
              <a:pPr>
                <a:defRPr/>
              </a:pPr>
              <a:t>2021-06-08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8110D8-5153-4FD3-9BEB-AC5DEF59A514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189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6318" y="685800"/>
            <a:ext cx="8142324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6318" y="4343400"/>
            <a:ext cx="8142325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8A8E90-07A9-463F-A51B-86044BD1CA81}" type="datetimeFigureOut">
              <a:rPr lang="ko-KR" altLang="en-US" smtClean="0"/>
              <a:pPr>
                <a:defRPr/>
              </a:pPr>
              <a:t>2021-06-08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8110D8-5153-4FD3-9BEB-AC5DEF59A514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1038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50207" y="863023"/>
            <a:ext cx="49542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853214" y="2819399"/>
            <a:ext cx="49542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5637" y="685801"/>
            <a:ext cx="7555291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731421" y="3428999"/>
            <a:ext cx="7183722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6317" y="4343400"/>
            <a:ext cx="8142324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8A8E90-07A9-463F-A51B-86044BD1CA81}" type="datetimeFigureOut">
              <a:rPr lang="ko-KR" altLang="en-US" smtClean="0"/>
              <a:pPr>
                <a:defRPr/>
              </a:pPr>
              <a:t>2021-06-08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8110D8-5153-4FD3-9BEB-AC5DEF59A514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06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6320" y="3308581"/>
            <a:ext cx="8142321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6317" y="4777381"/>
            <a:ext cx="8142323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8A8E90-07A9-463F-A51B-86044BD1CA81}" type="datetimeFigureOut">
              <a:rPr lang="ko-KR" altLang="en-US" smtClean="0"/>
              <a:pPr>
                <a:defRPr/>
              </a:pPr>
              <a:t>2021-06-08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8110D8-5153-4FD3-9BEB-AC5DEF59A514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9748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50207" y="863023"/>
            <a:ext cx="49542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853214" y="2819399"/>
            <a:ext cx="49542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5637" y="685801"/>
            <a:ext cx="7555291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06319" y="3886200"/>
            <a:ext cx="8142323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6317" y="4775200"/>
            <a:ext cx="8142323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8A8E90-07A9-463F-A51B-86044BD1CA81}" type="datetimeFigureOut">
              <a:rPr lang="ko-KR" altLang="en-US" smtClean="0"/>
              <a:pPr>
                <a:defRPr/>
              </a:pPr>
              <a:t>2021-06-08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8110D8-5153-4FD3-9BEB-AC5DEF59A514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9123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6319" y="685802"/>
            <a:ext cx="8142324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06318" y="3505200"/>
            <a:ext cx="8142325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6318" y="4343400"/>
            <a:ext cx="8142325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8A8E90-07A9-463F-A51B-86044BD1CA81}" type="datetimeFigureOut">
              <a:rPr lang="ko-KR" altLang="en-US" smtClean="0"/>
              <a:pPr>
                <a:defRPr/>
              </a:pPr>
              <a:t>2021-06-08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8110D8-5153-4FD3-9BEB-AC5DEF59A514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846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8A8E90-07A9-463F-A51B-86044BD1CA81}" type="datetimeFigureOut">
              <a:rPr lang="ko-KR" altLang="en-US" smtClean="0"/>
              <a:pPr>
                <a:defRPr/>
              </a:pPr>
              <a:t>2021-06-08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8110D8-5153-4FD3-9BEB-AC5DEF59A514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7783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09843" y="685800"/>
            <a:ext cx="1438800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06318" y="685800"/>
            <a:ext cx="6517737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8A8E90-07A9-463F-A51B-86044BD1CA81}" type="datetimeFigureOut">
              <a:rPr lang="ko-KR" altLang="en-US" smtClean="0"/>
              <a:pPr>
                <a:defRPr/>
              </a:pPr>
              <a:t>2021-06-08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8110D8-5153-4FD3-9BEB-AC5DEF59A514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633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48194" y="3861048"/>
            <a:ext cx="4662563" cy="864096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rtlCol="0"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2000" kern="1200" baseline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맑은 고딕" panose="020B0503020000020004" pitchFamily="50" charset="-127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324978" y="4593914"/>
            <a:ext cx="4662563" cy="1944216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rtlCol="0" anchor="t"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accent1"/>
                </a:solidFill>
                <a:effectLst/>
                <a:latin typeface="Noto Sans" panose="020B050204050402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250737-78F7-4BEF-B585-D26AC4BFE06D}" type="datetimeFigureOut">
              <a:rPr lang="ko-KR" altLang="en-US"/>
              <a:pPr>
                <a:defRPr/>
              </a:pPr>
              <a:t>2021-06-08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476F7D-CABA-4D1F-87A2-3699A76051F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773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1700214"/>
            <a:ext cx="9906000" cy="5157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5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79076"/>
          <a:stretch>
            <a:fillRect/>
          </a:stretch>
        </p:blipFill>
        <p:spPr bwMode="auto">
          <a:xfrm>
            <a:off x="0" y="1"/>
            <a:ext cx="9906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 userDrawn="1"/>
        </p:nvSpPr>
        <p:spPr>
          <a:xfrm>
            <a:off x="1" y="0"/>
            <a:ext cx="9905999" cy="1700808"/>
          </a:xfrm>
          <a:prstGeom prst="rect">
            <a:avLst/>
          </a:prstGeom>
          <a:gradFill flip="none" rotWithShape="1">
            <a:gsLst>
              <a:gs pos="53000">
                <a:schemeClr val="tx2">
                  <a:alpha val="97000"/>
                </a:schemeClr>
              </a:gs>
              <a:gs pos="100000">
                <a:schemeClr val="tx2">
                  <a:alpha val="6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0" y="1700213"/>
            <a:ext cx="98982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10"/>
          <p:cNvGrpSpPr>
            <a:grpSpLocks/>
          </p:cNvGrpSpPr>
          <p:nvPr userDrawn="1"/>
        </p:nvGrpSpPr>
        <p:grpSpPr bwMode="auto">
          <a:xfrm rot="-691690">
            <a:off x="7579122" y="363538"/>
            <a:ext cx="1969592" cy="1085850"/>
            <a:chOff x="335860" y="872591"/>
            <a:chExt cx="3902710" cy="1746785"/>
          </a:xfrm>
        </p:grpSpPr>
        <p:grpSp>
          <p:nvGrpSpPr>
            <p:cNvPr id="9" name="그룹 11"/>
            <p:cNvGrpSpPr>
              <a:grpSpLocks/>
            </p:cNvGrpSpPr>
            <p:nvPr/>
          </p:nvGrpSpPr>
          <p:grpSpPr bwMode="auto">
            <a:xfrm>
              <a:off x="335860" y="1301140"/>
              <a:ext cx="3902710" cy="1318236"/>
              <a:chOff x="827796" y="2802853"/>
              <a:chExt cx="10058400" cy="3397469"/>
            </a:xfrm>
          </p:grpSpPr>
          <p:pic>
            <p:nvPicPr>
              <p:cNvPr id="11" name="그림 1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7796" y="3325182"/>
                <a:ext cx="10058400" cy="28751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그림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7244" y="2802853"/>
                <a:ext cx="8848725" cy="2819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0" name="그림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190" y="872591"/>
              <a:ext cx="2778348" cy="1272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" name="제목 1"/>
          <p:cNvSpPr>
            <a:spLocks noGrp="1"/>
          </p:cNvSpPr>
          <p:nvPr>
            <p:ph type="title"/>
          </p:nvPr>
        </p:nvSpPr>
        <p:spPr>
          <a:xfrm>
            <a:off x="565013" y="441331"/>
            <a:ext cx="8236164" cy="796908"/>
          </a:xfrm>
        </p:spPr>
        <p:txBody>
          <a:bodyPr rtlCol="0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accent1"/>
                </a:solidFill>
                <a:effectLst>
                  <a:outerShdw dist="38100" dir="2700000" algn="tl" rotWithShape="0">
                    <a:prstClr val="black">
                      <a:alpha val="83000"/>
                    </a:prstClr>
                  </a:outerShdw>
                </a:effectLst>
                <a:latin typeface="Noto Sans" panose="020B050204050402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5" name="내용 개체 틀 2"/>
          <p:cNvSpPr>
            <a:spLocks noGrp="1"/>
          </p:cNvSpPr>
          <p:nvPr>
            <p:ph idx="1"/>
          </p:nvPr>
        </p:nvSpPr>
        <p:spPr>
          <a:xfrm>
            <a:off x="565013" y="1943100"/>
            <a:ext cx="8770725" cy="4152900"/>
          </a:xfrm>
        </p:spPr>
        <p:txBody>
          <a:bodyPr>
            <a:normAutofit/>
          </a:bodyPr>
          <a:lstStyle>
            <a:lvl1pPr algn="l">
              <a:buNone/>
              <a:defRPr sz="2200" baseline="0">
                <a:solidFill>
                  <a:schemeClr val="tx2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  <a:lvl2pPr algn="l">
              <a:buNone/>
              <a:defRPr sz="2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2pPr>
            <a:lvl3pPr algn="l">
              <a:buNone/>
              <a:defRPr sz="2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3pPr>
            <a:lvl4pPr algn="l">
              <a:buNone/>
              <a:defRPr sz="2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4pPr>
            <a:lvl5pPr algn="l">
              <a:buNone/>
              <a:defRPr sz="2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F5E2DC-0527-4334-8A39-520718F2E536}" type="datetimeFigureOut">
              <a:rPr lang="ko-KR" altLang="en-US"/>
              <a:pPr>
                <a:defRPr/>
              </a:pPr>
              <a:t>2021-06-08</a:t>
            </a:fld>
            <a:endParaRPr lang="ko-KR" altLang="en-US" dirty="0"/>
          </a:p>
        </p:txBody>
      </p:sp>
      <p:sp>
        <p:nvSpPr>
          <p:cNvPr id="1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3385598-DC0A-413F-B861-63B1A1BE7FD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084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3978" y="457201"/>
            <a:ext cx="8346723" cy="1981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3978" y="2667000"/>
            <a:ext cx="8346723" cy="333281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56357" y="6108174"/>
            <a:ext cx="928929" cy="365125"/>
          </a:xfrm>
        </p:spPr>
        <p:txBody>
          <a:bodyPr/>
          <a:lstStyle/>
          <a:p>
            <a:pPr>
              <a:defRPr/>
            </a:pPr>
            <a:fld id="{728A8E90-07A9-463F-A51B-86044BD1CA81}" type="datetimeFigureOut">
              <a:rPr lang="ko-KR" altLang="en-US" smtClean="0"/>
              <a:pPr>
                <a:defRPr/>
              </a:pPr>
              <a:t>2021-06-08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37035" y="6108174"/>
            <a:ext cx="5757393" cy="365125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47215" y="6108174"/>
            <a:ext cx="463486" cy="365125"/>
          </a:xfrm>
        </p:spPr>
        <p:txBody>
          <a:bodyPr/>
          <a:lstStyle/>
          <a:p>
            <a:pPr>
              <a:defRPr/>
            </a:pPr>
            <a:fld id="{0C8110D8-5153-4FD3-9BEB-AC5DEF59A514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9298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ADD481-6A5A-41DE-BC0E-24894E003FED}" type="datetimeFigureOut">
              <a:rPr lang="ko-KR" altLang="en-US"/>
              <a:pPr>
                <a:defRPr/>
              </a:pPr>
              <a:t>2021-06-08</a:t>
            </a:fld>
            <a:endParaRPr lang="ko-KR" altLang="en-US" dirty="0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190400-08EA-4566-8E23-B0EDEDA1410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5598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389493" y="3508267"/>
            <a:ext cx="8187928" cy="1224136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rtlCol="0" anchor="t"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accent1"/>
                </a:solidFill>
                <a:effectLst/>
                <a:latin typeface="Noto Sans" panose="020B050204050402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C3B7B3-3ED6-4185-9ADD-DA9F65F58BE4}" type="datetimeFigureOut">
              <a:rPr lang="ko-KR" altLang="en-US"/>
              <a:pPr>
                <a:defRPr/>
              </a:pPr>
              <a:t>2021-06-08</a:t>
            </a:fld>
            <a:endParaRPr lang="ko-KR" altLang="en-US" dirty="0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B598EF-AA2C-4145-B5F6-FA9D2FACBF0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83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AC613D-E77D-4601-AF90-EA028E3FB546}" type="datetimeFigureOut">
              <a:rPr lang="ko-KR" altLang="en-US"/>
              <a:pPr>
                <a:defRPr/>
              </a:pPr>
              <a:t>2021-06-08</a:t>
            </a:fld>
            <a:endParaRPr lang="ko-KR" altLang="en-US" dirty="0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83BC76-26D9-498A-A2FE-606108364B8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19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579" y="2666999"/>
            <a:ext cx="7258122" cy="2360071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52581" y="5027070"/>
            <a:ext cx="7258119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8A8E90-07A9-463F-A51B-86044BD1CA81}" type="datetimeFigureOut">
              <a:rPr lang="ko-KR" altLang="en-US" smtClean="0"/>
              <a:pPr>
                <a:defRPr/>
              </a:pPr>
              <a:t>2021-06-08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62761" y="6116071"/>
            <a:ext cx="447940" cy="365125"/>
          </a:xfrm>
        </p:spPr>
        <p:txBody>
          <a:bodyPr/>
          <a:lstStyle/>
          <a:p>
            <a:pPr>
              <a:defRPr/>
            </a:pPr>
            <a:fld id="{0C8110D8-5153-4FD3-9BEB-AC5DEF59A514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631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3978" y="685802"/>
            <a:ext cx="834672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3977" y="2667000"/>
            <a:ext cx="4051554" cy="33686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9146" y="2667000"/>
            <a:ext cx="4051554" cy="3346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8A8E90-07A9-463F-A51B-86044BD1CA81}" type="datetimeFigureOut">
              <a:rPr lang="ko-KR" altLang="en-US" smtClean="0"/>
              <a:pPr>
                <a:defRPr/>
              </a:pPr>
              <a:t>2021-06-08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8110D8-5153-4FD3-9BEB-AC5DEF59A514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513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272" y="2658533"/>
            <a:ext cx="3744315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6316" y="3335337"/>
            <a:ext cx="3978269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91852" y="2667000"/>
            <a:ext cx="375679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0371" y="3335337"/>
            <a:ext cx="3978269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8A8E90-07A9-463F-A51B-86044BD1CA81}" type="datetimeFigureOut">
              <a:rPr lang="ko-KR" altLang="en-US" smtClean="0"/>
              <a:pPr>
                <a:defRPr/>
              </a:pPr>
              <a:t>2021-06-08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8110D8-5153-4FD3-9BEB-AC5DEF59A514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368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8A8E90-07A9-463F-A51B-86044BD1CA81}" type="datetimeFigureOut">
              <a:rPr lang="ko-KR" altLang="en-US" smtClean="0"/>
              <a:pPr>
                <a:defRPr/>
              </a:pPr>
              <a:t>2021-06-08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8110D8-5153-4FD3-9BEB-AC5DEF59A514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561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8A8E90-07A9-463F-A51B-86044BD1CA81}" type="datetimeFigureOut">
              <a:rPr lang="ko-KR" altLang="en-US" smtClean="0"/>
              <a:pPr>
                <a:defRPr/>
              </a:pPr>
              <a:t>2021-06-08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8110D8-5153-4FD3-9BEB-AC5DEF59A514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959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6318" y="1600200"/>
            <a:ext cx="288441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516" y="685801"/>
            <a:ext cx="5072126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06318" y="2971800"/>
            <a:ext cx="2884412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8A8E90-07A9-463F-A51B-86044BD1CA81}" type="datetimeFigureOut">
              <a:rPr lang="ko-KR" altLang="en-US" smtClean="0"/>
              <a:pPr>
                <a:defRPr/>
              </a:pPr>
              <a:t>2021-06-08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8110D8-5153-4FD3-9BEB-AC5DEF59A514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800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5027" y="1752599"/>
            <a:ext cx="4409902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72287" y="914400"/>
            <a:ext cx="2666485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05027" y="3124199"/>
            <a:ext cx="4409902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8A8E90-07A9-463F-A51B-86044BD1CA81}" type="datetimeFigureOut">
              <a:rPr lang="ko-KR" altLang="en-US" smtClean="0"/>
              <a:pPr>
                <a:defRPr/>
              </a:pPr>
              <a:t>2021-06-08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8110D8-5153-4FD3-9BEB-AC5DEF59A514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039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1"/>
            <a:ext cx="2309681" cy="68580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3978" y="457201"/>
            <a:ext cx="8346723" cy="1981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3978" y="2667001"/>
            <a:ext cx="8346722" cy="335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71903" y="6116071"/>
            <a:ext cx="9289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fld id="{728A8E90-07A9-463F-A51B-86044BD1CA81}" type="datetimeFigureOut">
              <a:rPr lang="ko-KR" altLang="en-US" smtClean="0"/>
              <a:pPr>
                <a:defRPr/>
              </a:pPr>
              <a:t>2021-06-08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52581" y="6116071"/>
            <a:ext cx="57573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62761" y="6116071"/>
            <a:ext cx="4479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fld id="{0C8110D8-5153-4FD3-9BEB-AC5DEF59A514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849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  <p:sldLayoutId id="2147483779" r:id="rId18"/>
    <p:sldLayoutId id="2147483705" r:id="rId19"/>
    <p:sldLayoutId id="2147483682" r:id="rId20"/>
    <p:sldLayoutId id="2147483683" r:id="rId21"/>
    <p:sldLayoutId id="2147483684" r:id="rId22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NHẬP MÔN ĐIỀU KHIỂN THÔNG MINH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ĐỀ TÀI:ROBOT BÁM THEO ĐỐI TƯỢNG</a:t>
            </a:r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GVHD:PGS.TS HUỲNH THÁI HOÀNG</a:t>
            </a:r>
          </a:p>
          <a:p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NHÓM 6_LỚP L01</a:t>
            </a:r>
          </a:p>
          <a:p>
            <a:endParaRPr 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392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3978" y="457201"/>
            <a:ext cx="8346723" cy="1027583"/>
          </a:xfrm>
        </p:spPr>
        <p:txBody>
          <a:bodyPr/>
          <a:lstStyle/>
          <a:p>
            <a:r>
              <a:rPr lang="en-US" dirty="0"/>
              <a:t>3.Thiết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0552" y="1453462"/>
            <a:ext cx="8346723" cy="1027583"/>
          </a:xfrm>
        </p:spPr>
        <p:txBody>
          <a:bodyPr anchor="t">
            <a:normAutofit/>
          </a:bodyPr>
          <a:lstStyle/>
          <a:p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: Camera Jetson Nano 160 Degree </a:t>
            </a:r>
            <a:r>
              <a:rPr lang="en-US" dirty="0" err="1"/>
              <a:t>FoV</a:t>
            </a:r>
            <a:r>
              <a:rPr lang="en-US" dirty="0"/>
              <a:t> IMX219 8MP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FD74B-C769-47C8-9AA1-041B1358C8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80592" y="2481045"/>
            <a:ext cx="4216400" cy="3269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B28AFA-910B-4BBC-BC50-092C1678A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048" y="2496089"/>
            <a:ext cx="3356992" cy="325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32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3978" y="457201"/>
            <a:ext cx="8346723" cy="883567"/>
          </a:xfrm>
        </p:spPr>
        <p:txBody>
          <a:bodyPr/>
          <a:lstStyle/>
          <a:p>
            <a:r>
              <a:rPr lang="en-US" dirty="0"/>
              <a:t>3.Thiết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0552" y="980728"/>
            <a:ext cx="8346723" cy="883567"/>
          </a:xfrm>
        </p:spPr>
        <p:txBody>
          <a:bodyPr/>
          <a:lstStyle/>
          <a:p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nhúng</a:t>
            </a:r>
            <a:r>
              <a:rPr lang="en-US" dirty="0"/>
              <a:t> Jetson nano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CBB8C5-B410-4DFA-93BA-6BC0F2E21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688" y="2372286"/>
            <a:ext cx="4938188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631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3978" y="457201"/>
            <a:ext cx="8346723" cy="811559"/>
          </a:xfrm>
        </p:spPr>
        <p:txBody>
          <a:bodyPr anchor="t"/>
          <a:lstStyle/>
          <a:p>
            <a:r>
              <a:rPr lang="en-US" dirty="0"/>
              <a:t>3.Thiết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208584" y="1290702"/>
            <a:ext cx="7761200" cy="576262"/>
          </a:xfrm>
        </p:spPr>
        <p:txBody>
          <a:bodyPr/>
          <a:lstStyle/>
          <a:p>
            <a:r>
              <a:rPr lang="en-US" dirty="0"/>
              <a:t>Vi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STM31 F103C8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05DA30-C5AE-47AB-838D-AF9731A6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688" y="2205062"/>
            <a:ext cx="6393160" cy="426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3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169" y="188640"/>
            <a:ext cx="8346723" cy="1752599"/>
          </a:xfrm>
        </p:spPr>
        <p:txBody>
          <a:bodyPr/>
          <a:lstStyle/>
          <a:p>
            <a:r>
              <a:rPr lang="vi-VN" dirty="0"/>
              <a:t>II.	GIẢI QUYẾT VẤN ĐỀ NHẬN DIỆN ĐỐI TƯỢNG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3977" y="1551787"/>
            <a:ext cx="8346723" cy="1373157"/>
          </a:xfrm>
        </p:spPr>
        <p:txBody>
          <a:bodyPr>
            <a:normAutofit/>
          </a:bodyPr>
          <a:lstStyle/>
          <a:p>
            <a:r>
              <a:rPr lang="vi-VN" sz="2400" dirty="0"/>
              <a:t>Sử dụng thư viện Open CV và viết code xử lí nhận diện đối tượng trên nền python</a:t>
            </a:r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EE0B20-A9C2-47D9-9042-607A0C3F0A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68624" y="2708920"/>
            <a:ext cx="6906965" cy="4032424"/>
          </a:xfrm>
        </p:spPr>
      </p:pic>
    </p:spTree>
    <p:extLst>
      <p:ext uri="{BB962C8B-B14F-4D97-AF65-F5344CB8AC3E}">
        <p14:creationId xmlns:p14="http://schemas.microsoft.com/office/powerpoint/2010/main" val="1837292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169" y="188640"/>
            <a:ext cx="8346723" cy="1752599"/>
          </a:xfrm>
        </p:spPr>
        <p:txBody>
          <a:bodyPr/>
          <a:lstStyle/>
          <a:p>
            <a:r>
              <a:rPr lang="vi-VN" dirty="0"/>
              <a:t>II.	GIẢI QUYẾT VẤN ĐỀ NHẬN DIỆN ĐỐI TƯỢNG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4568" y="1603210"/>
            <a:ext cx="8346723" cy="978024"/>
          </a:xfrm>
        </p:spPr>
        <p:txBody>
          <a:bodyPr>
            <a:normAutofit/>
          </a:bodyPr>
          <a:lstStyle/>
          <a:p>
            <a:r>
              <a:rPr lang="en-US" sz="2800" dirty="0" err="1"/>
              <a:t>Kết</a:t>
            </a:r>
            <a:r>
              <a:rPr lang="en-US" sz="2800" dirty="0"/>
              <a:t> </a:t>
            </a:r>
            <a:r>
              <a:rPr lang="en-US" sz="2800" dirty="0" err="1"/>
              <a:t>quả</a:t>
            </a:r>
            <a:r>
              <a:rPr lang="en-US" sz="2800" dirty="0"/>
              <a:t> </a:t>
            </a:r>
            <a:r>
              <a:rPr lang="en-US" sz="2800" dirty="0" err="1"/>
              <a:t>đoạn</a:t>
            </a:r>
            <a:r>
              <a:rPr lang="en-US" sz="2800" dirty="0"/>
              <a:t> code của module </a:t>
            </a:r>
            <a:r>
              <a:rPr lang="en-US" sz="2800" dirty="0" err="1"/>
              <a:t>Object_Detection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BC3869-A7FA-4A17-8656-7A5BFD6EC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864" y="2397782"/>
            <a:ext cx="7020272" cy="425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00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1D90ABA-D061-4F47-91A4-C2944A135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169" y="188640"/>
            <a:ext cx="8346723" cy="1752599"/>
          </a:xfrm>
        </p:spPr>
        <p:txBody>
          <a:bodyPr/>
          <a:lstStyle/>
          <a:p>
            <a:r>
              <a:rPr lang="vi-VN" dirty="0"/>
              <a:t>II.	GIẢI QUYẾT VẤN ĐỀ NHẬN DIỆN ĐỐI TƯỢNG 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C891B2-D904-4533-9BDE-0F9509E486A2}"/>
              </a:ext>
            </a:extLst>
          </p:cNvPr>
          <p:cNvSpPr txBox="1">
            <a:spLocks/>
          </p:cNvSpPr>
          <p:nvPr/>
        </p:nvSpPr>
        <p:spPr>
          <a:xfrm>
            <a:off x="1064568" y="1603210"/>
            <a:ext cx="8346723" cy="978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sz="2800" dirty="0" err="1"/>
              <a:t>Kết</a:t>
            </a:r>
            <a:r>
              <a:rPr lang="en-US" sz="2800" dirty="0"/>
              <a:t> </a:t>
            </a:r>
            <a:r>
              <a:rPr lang="en-US" sz="2800" dirty="0" err="1"/>
              <a:t>quả</a:t>
            </a:r>
            <a:r>
              <a:rPr lang="en-US" sz="2800" dirty="0"/>
              <a:t> </a:t>
            </a:r>
            <a:r>
              <a:rPr lang="en-US" sz="2800" dirty="0" err="1"/>
              <a:t>đoạn</a:t>
            </a:r>
            <a:r>
              <a:rPr lang="en-US" sz="2800" dirty="0"/>
              <a:t> code của module </a:t>
            </a:r>
            <a:r>
              <a:rPr lang="en-US" sz="2800" dirty="0" err="1"/>
              <a:t>Serial_Port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14CF6C-CCA4-4533-9089-7A0BEF928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2936"/>
            <a:ext cx="9906000" cy="337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80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BF8AE-6EF1-459F-8B70-C6692D206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977" y="260648"/>
            <a:ext cx="8346723" cy="1752599"/>
          </a:xfrm>
        </p:spPr>
        <p:txBody>
          <a:bodyPr>
            <a:normAutofit fontScale="90000"/>
          </a:bodyPr>
          <a:lstStyle/>
          <a:p>
            <a:r>
              <a:rPr lang="en-US" dirty="0"/>
              <a:t>KẾT NỐI PHẦN CỨNG ĐỂ TRUYỀN NHẬN DỮ LIỆU GIỮA MÁY TÍNH NHÚNG VÀ VI ĐIỀU KHIỂN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918D8-DA8F-4654-A41A-987DB6DF28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4272" y="2017436"/>
            <a:ext cx="7777455" cy="1194048"/>
          </a:xfrm>
        </p:spPr>
        <p:txBody>
          <a:bodyPr/>
          <a:lstStyle/>
          <a:p>
            <a:r>
              <a:rPr lang="en-US" dirty="0"/>
              <a:t>Jetson nano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góc</a:t>
            </a:r>
            <a:r>
              <a:rPr lang="en-US" dirty="0"/>
              <a:t> </a:t>
            </a:r>
            <a:r>
              <a:rPr lang="en-US" dirty="0" err="1"/>
              <a:t>lệch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này </a:t>
            </a:r>
            <a:r>
              <a:rPr lang="en-US" dirty="0" err="1"/>
              <a:t>cho</a:t>
            </a:r>
            <a:r>
              <a:rPr lang="en-US" dirty="0"/>
              <a:t> VĐK </a:t>
            </a:r>
            <a:r>
              <a:rPr lang="en-US" dirty="0" err="1"/>
              <a:t>thông</a:t>
            </a:r>
            <a:r>
              <a:rPr lang="en-US" dirty="0"/>
              <a:t> qua UART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4233FB-2F49-4BD9-9A21-70C63C301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977" y="3429000"/>
            <a:ext cx="4212468" cy="28083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E23115-164F-41C3-ADD3-AC73A6B01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445" y="3429000"/>
            <a:ext cx="3944818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238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EAA98B-0650-417C-8EF6-26D4AF7DC4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6536" y="2013247"/>
            <a:ext cx="8634164" cy="1199729"/>
          </a:xfrm>
        </p:spPr>
        <p:txBody>
          <a:bodyPr/>
          <a:lstStyle/>
          <a:p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STM32F1 qua UART1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3B7B41B-5E31-4CFD-98CD-02FD03ADE8E7}"/>
              </a:ext>
            </a:extLst>
          </p:cNvPr>
          <p:cNvSpPr txBox="1">
            <a:spLocks/>
          </p:cNvSpPr>
          <p:nvPr/>
        </p:nvSpPr>
        <p:spPr>
          <a:xfrm>
            <a:off x="1063977" y="260648"/>
            <a:ext cx="834672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KẾT NỐI PHẦN CỨNG ĐỂ TRUYỀN NHẬN DỮ LIỆU GIỮA MÁY TÍNH NHÚNG VÀ VI ĐIỀU KHIỂN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8CA137-AE27-4989-AC4E-F6D2EB838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72" y="3429000"/>
            <a:ext cx="3895401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93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1540ED-26B2-4A19-A24D-3D54095657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977" y="1955800"/>
            <a:ext cx="8346723" cy="1050032"/>
          </a:xfrm>
        </p:spPr>
        <p:txBody>
          <a:bodyPr>
            <a:normAutofit/>
          </a:bodyPr>
          <a:lstStyle/>
          <a:p>
            <a:r>
              <a:rPr lang="en-US" sz="3200" dirty="0" err="1"/>
              <a:t>Xử</a:t>
            </a:r>
            <a:r>
              <a:rPr lang="en-US" sz="3200" dirty="0"/>
              <a:t> </a:t>
            </a:r>
            <a:r>
              <a:rPr lang="en-US" sz="3200" dirty="0" err="1"/>
              <a:t>lí</a:t>
            </a:r>
            <a:r>
              <a:rPr lang="en-US" sz="3200" dirty="0"/>
              <a:t> </a:t>
            </a:r>
            <a:r>
              <a:rPr lang="en-US" sz="3200" dirty="0" err="1"/>
              <a:t>nhận</a:t>
            </a:r>
            <a:r>
              <a:rPr lang="en-US" sz="3200" dirty="0"/>
              <a:t> </a:t>
            </a:r>
            <a:r>
              <a:rPr lang="en-US" sz="3200" dirty="0" err="1"/>
              <a:t>dữ</a:t>
            </a:r>
            <a:r>
              <a:rPr lang="en-US" sz="3200" dirty="0"/>
              <a:t> </a:t>
            </a:r>
            <a:r>
              <a:rPr lang="en-US" sz="3200" dirty="0" err="1"/>
              <a:t>liệu</a:t>
            </a:r>
            <a:r>
              <a:rPr lang="en-US" sz="3200" dirty="0"/>
              <a:t>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giải</a:t>
            </a:r>
            <a:r>
              <a:rPr lang="en-US" sz="3200" dirty="0"/>
              <a:t> </a:t>
            </a:r>
            <a:r>
              <a:rPr lang="en-US" sz="3200" dirty="0" err="1"/>
              <a:t>mã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985D91-24CB-4C79-AC8F-99B994B62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382" y="3094316"/>
            <a:ext cx="6927912" cy="350303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4817481-821E-4EE8-B2D7-8BD98414CB1F}"/>
              </a:ext>
            </a:extLst>
          </p:cNvPr>
          <p:cNvSpPr txBox="1">
            <a:spLocks/>
          </p:cNvSpPr>
          <p:nvPr/>
        </p:nvSpPr>
        <p:spPr>
          <a:xfrm>
            <a:off x="1063977" y="260648"/>
            <a:ext cx="834672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KẾT NỐI PHẦN CỨNG ĐỂ TRUYỀN NHẬN DỮ LIỆU GIỮA MÁY TÍNH NHÚNG VÀ VI ĐIỀU KHIỂN</a:t>
            </a:r>
          </a:p>
        </p:txBody>
      </p:sp>
    </p:spTree>
    <p:extLst>
      <p:ext uri="{BB962C8B-B14F-4D97-AF65-F5344CB8AC3E}">
        <p14:creationId xmlns:p14="http://schemas.microsoft.com/office/powerpoint/2010/main" val="1406960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D4CEC-ED5E-4174-BB93-AC7956C7B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978" y="685803"/>
            <a:ext cx="8346723" cy="1447054"/>
          </a:xfrm>
        </p:spPr>
        <p:txBody>
          <a:bodyPr>
            <a:normAutofit/>
          </a:bodyPr>
          <a:lstStyle/>
          <a:p>
            <a:r>
              <a:rPr lang="en-US" dirty="0"/>
              <a:t>TÍNH TOÁN KHOẢNG CÁCH TỪ DỮ LIỆU THU VỀ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D261D7-0C3B-46D3-A8B2-D9CCCCCD40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5970" y="2276872"/>
            <a:ext cx="8562156" cy="4176464"/>
          </a:xfrm>
        </p:spPr>
        <p:txBody>
          <a:bodyPr>
            <a:noAutofit/>
          </a:bodyPr>
          <a:lstStyle/>
          <a:p>
            <a:r>
              <a:rPr lang="en-US" sz="3200" dirty="0"/>
              <a:t>d = [25 50 75 100 125 150 175 200 225 250];</a:t>
            </a:r>
          </a:p>
          <a:p>
            <a:r>
              <a:rPr lang="vi-VN" sz="3200" dirty="0"/>
              <a:t>pixel = [116 87 65 55 46 37 32 29 26 25];</a:t>
            </a:r>
            <a:endParaRPr lang="en-US" sz="3200" dirty="0"/>
          </a:p>
          <a:p>
            <a:r>
              <a:rPr lang="en-US" sz="3200" dirty="0" err="1"/>
              <a:t>Calib</a:t>
            </a:r>
            <a:r>
              <a:rPr lang="en-US" sz="3200" dirty="0"/>
              <a:t> </a:t>
            </a:r>
            <a:r>
              <a:rPr lang="en-US" sz="3200" dirty="0" err="1"/>
              <a:t>tìm</a:t>
            </a:r>
            <a:r>
              <a:rPr lang="en-US" sz="3200" dirty="0"/>
              <a:t> </a:t>
            </a:r>
            <a:r>
              <a:rPr lang="en-US" sz="3200" dirty="0" err="1"/>
              <a:t>hàm</a:t>
            </a:r>
            <a:r>
              <a:rPr lang="en-US" sz="3200" dirty="0"/>
              <a:t> </a:t>
            </a:r>
            <a:r>
              <a:rPr lang="en-US" sz="3200" dirty="0" err="1"/>
              <a:t>thoả</a:t>
            </a:r>
            <a:r>
              <a:rPr lang="en-US" sz="3200" dirty="0"/>
              <a:t> d = f(pixel)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04317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3978" y="457201"/>
            <a:ext cx="8346723" cy="1243607"/>
          </a:xfrm>
        </p:spPr>
        <p:txBody>
          <a:bodyPr/>
          <a:lstStyle/>
          <a:p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3978" y="1988840"/>
            <a:ext cx="8346723" cy="4010976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1811809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1811929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Phan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1811980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Minh						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1920037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694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08704F-8EB3-454C-9BB3-12ABAE3DF0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8268" y="1426156"/>
            <a:ext cx="8418140" cy="1512167"/>
          </a:xfrm>
        </p:spPr>
        <p:txBody>
          <a:bodyPr>
            <a:normAutofit/>
          </a:bodyPr>
          <a:lstStyle/>
          <a:p>
            <a:r>
              <a:rPr lang="en-US" sz="3200" dirty="0" err="1"/>
              <a:t>Sử</a:t>
            </a:r>
            <a:r>
              <a:rPr lang="en-US" sz="3200" dirty="0"/>
              <a:t> </a:t>
            </a:r>
            <a:r>
              <a:rPr lang="en-US" sz="3200" dirty="0" err="1"/>
              <a:t>dụng</a:t>
            </a:r>
            <a:r>
              <a:rPr lang="en-US" sz="3200" dirty="0"/>
              <a:t> </a:t>
            </a:r>
            <a:r>
              <a:rPr lang="en-US" sz="3200" dirty="0" err="1"/>
              <a:t>công</a:t>
            </a:r>
            <a:r>
              <a:rPr lang="en-US" sz="3200" dirty="0"/>
              <a:t> </a:t>
            </a:r>
            <a:r>
              <a:rPr lang="en-US" sz="3200" dirty="0" err="1"/>
              <a:t>cụ</a:t>
            </a:r>
            <a:r>
              <a:rPr lang="en-US" sz="3200" dirty="0"/>
              <a:t> Basic Fitting của </a:t>
            </a:r>
            <a:r>
              <a:rPr lang="en-US" sz="3200" dirty="0" err="1"/>
              <a:t>Matlab</a:t>
            </a:r>
            <a:r>
              <a:rPr lang="en-US" sz="3200" dirty="0"/>
              <a:t> </a:t>
            </a:r>
            <a:r>
              <a:rPr lang="en-US" sz="3200" dirty="0" err="1"/>
              <a:t>để</a:t>
            </a:r>
            <a:r>
              <a:rPr lang="en-US" sz="3200" dirty="0"/>
              <a:t> </a:t>
            </a:r>
            <a:r>
              <a:rPr lang="en-US" sz="3200" dirty="0" err="1"/>
              <a:t>xác</a:t>
            </a:r>
            <a:r>
              <a:rPr lang="en-US" sz="3200" dirty="0"/>
              <a:t> </a:t>
            </a:r>
            <a:r>
              <a:rPr lang="en-US" sz="3200" dirty="0" err="1"/>
              <a:t>định</a:t>
            </a:r>
            <a:r>
              <a:rPr lang="en-US" sz="3200" dirty="0"/>
              <a:t> d=f(pixel)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8881C8B-DEB5-456E-8A25-9C6AF7C20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977" y="140362"/>
            <a:ext cx="8346723" cy="1447054"/>
          </a:xfrm>
        </p:spPr>
        <p:txBody>
          <a:bodyPr>
            <a:normAutofit/>
          </a:bodyPr>
          <a:lstStyle/>
          <a:p>
            <a:r>
              <a:rPr lang="en-US" dirty="0"/>
              <a:t>TÍNH TOÁN KHOẢNG CÁCH TỪ DỮ LIỆU THU VỀ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9E99E4-6B2F-4FB2-B115-2F235016C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68" y="2756140"/>
            <a:ext cx="7672171" cy="406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79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77A495A-B003-4FB0-909C-4CF68CF38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978" y="457201"/>
            <a:ext cx="8346723" cy="1027583"/>
          </a:xfrm>
        </p:spPr>
        <p:txBody>
          <a:bodyPr anchor="t"/>
          <a:lstStyle/>
          <a:p>
            <a:r>
              <a:rPr lang="en-US" dirty="0"/>
              <a:t>4.Thiết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mờ</a:t>
            </a:r>
            <a:endParaRPr lang="en-US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5F196DA4-80B4-46DD-A175-FD5DFD913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978" y="1412776"/>
            <a:ext cx="8346723" cy="4587040"/>
          </a:xfrm>
        </p:spPr>
        <p:txBody>
          <a:bodyPr anchor="t"/>
          <a:lstStyle/>
          <a:p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mờ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nhiệm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tránh</a:t>
            </a:r>
            <a:r>
              <a:rPr lang="en-US" dirty="0"/>
              <a:t> </a:t>
            </a:r>
            <a:r>
              <a:rPr lang="en-US" dirty="0" err="1"/>
              <a:t>chướng</a:t>
            </a:r>
            <a:r>
              <a:rPr lang="en-US" dirty="0"/>
              <a:t> </a:t>
            </a:r>
            <a:r>
              <a:rPr lang="en-US" dirty="0" err="1"/>
              <a:t>ngại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.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Fuzzy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robot</a:t>
            </a:r>
          </a:p>
          <a:p>
            <a:r>
              <a:rPr lang="en-US" dirty="0" err="1"/>
              <a:t>Khối</a:t>
            </a:r>
            <a:r>
              <a:rPr lang="en-US" dirty="0"/>
              <a:t> Fuzzy </a:t>
            </a:r>
            <a:r>
              <a:rPr lang="en-US" dirty="0" err="1"/>
              <a:t>gồm</a:t>
            </a:r>
            <a:r>
              <a:rPr lang="en-US" dirty="0"/>
              <a:t> 3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err="1"/>
              <a:t>Fuzzification</a:t>
            </a:r>
            <a:r>
              <a:rPr lang="en-US" dirty="0"/>
              <a:t>(</a:t>
            </a:r>
            <a:r>
              <a:rPr lang="en-US" dirty="0" err="1"/>
              <a:t>mờ</a:t>
            </a:r>
            <a:r>
              <a:rPr lang="en-US" dirty="0"/>
              <a:t> </a:t>
            </a:r>
            <a:r>
              <a:rPr lang="en-US" dirty="0" err="1"/>
              <a:t>hoá</a:t>
            </a:r>
            <a:r>
              <a:rPr lang="en-US" dirty="0"/>
              <a:t>),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Inference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err="1"/>
              <a:t>Defuzzification</a:t>
            </a:r>
            <a:r>
              <a:rPr lang="en-US" dirty="0"/>
              <a:t>(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mờ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431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59EB31E-C151-49FE-B029-3A5955941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978" y="457201"/>
            <a:ext cx="8346723" cy="1099591"/>
          </a:xfrm>
        </p:spPr>
        <p:txBody>
          <a:bodyPr/>
          <a:lstStyle/>
          <a:p>
            <a:r>
              <a:rPr lang="en-US" dirty="0"/>
              <a:t>4.Thiết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mờ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45BD94D-B848-450A-BE98-EAB2D2C38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978" y="1844824"/>
            <a:ext cx="8346723" cy="4154992"/>
          </a:xfrm>
        </p:spPr>
        <p:txBody>
          <a:bodyPr/>
          <a:lstStyle/>
          <a:p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130521-7208-4113-B428-441AC30D2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92" y="1570085"/>
            <a:ext cx="756084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645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3B3E697-7B58-450A-A054-CFB840351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978" y="404664"/>
            <a:ext cx="8346723" cy="1008112"/>
          </a:xfrm>
        </p:spPr>
        <p:txBody>
          <a:bodyPr anchor="t"/>
          <a:lstStyle/>
          <a:p>
            <a:r>
              <a:rPr lang="en-US" dirty="0"/>
              <a:t>4.Thiết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mờ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DC16A2-862D-41DD-B366-8A1D448BF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978" y="1556792"/>
            <a:ext cx="8346723" cy="4443024"/>
          </a:xfrm>
        </p:spPr>
        <p:txBody>
          <a:bodyPr anchor="t"/>
          <a:lstStyle/>
          <a:p>
            <a:pPr marL="0" indent="0">
              <a:buNone/>
            </a:pP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này</a:t>
            </a:r>
            <a:endParaRPr lang="en-US" dirty="0"/>
          </a:p>
          <a:p>
            <a:r>
              <a:rPr lang="en-US" dirty="0" err="1"/>
              <a:t>Khối</a:t>
            </a:r>
            <a:r>
              <a:rPr lang="en-US" dirty="0"/>
              <a:t> Fuzzy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nhiệm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</a:p>
          <a:p>
            <a:r>
              <a:rPr lang="en-US" dirty="0" err="1"/>
              <a:t>Tín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ngõ</a:t>
            </a:r>
            <a:r>
              <a:rPr lang="en-US" dirty="0"/>
              <a:t> </a:t>
            </a:r>
            <a:r>
              <a:rPr lang="en-US" dirty="0" err="1"/>
              <a:t>vào:Khoảng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(d)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góc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(phi)</a:t>
            </a:r>
          </a:p>
          <a:p>
            <a:r>
              <a:rPr lang="en-US" dirty="0" err="1"/>
              <a:t>Tín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ngõ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:</a:t>
            </a:r>
            <a:r>
              <a:rPr lang="vi-VN" dirty="0"/>
              <a:t>Vận tốc của động cơ phải(VR)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vi-VN" dirty="0"/>
              <a:t>Vận tốc của động cơ </a:t>
            </a:r>
            <a:r>
              <a:rPr lang="en-US" dirty="0" err="1"/>
              <a:t>trái</a:t>
            </a:r>
            <a:r>
              <a:rPr lang="vi-VN" dirty="0"/>
              <a:t>(VR)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664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242CA3D-28F0-4AD7-912C-1640072C3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978" y="457201"/>
            <a:ext cx="8346723" cy="1171599"/>
          </a:xfrm>
        </p:spPr>
        <p:txBody>
          <a:bodyPr/>
          <a:lstStyle/>
          <a:p>
            <a:r>
              <a:rPr lang="en-US" dirty="0"/>
              <a:t>4.Thiết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mờ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D716D49-8C4F-4CAF-B515-745A91803DDC}"/>
              </a:ext>
            </a:extLst>
          </p:cNvPr>
          <p:cNvSpPr txBox="1">
            <a:spLocks/>
          </p:cNvSpPr>
          <p:nvPr/>
        </p:nvSpPr>
        <p:spPr>
          <a:xfrm>
            <a:off x="1323292" y="1848762"/>
            <a:ext cx="3744315" cy="567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/>
              <a:t>Tập mờ ngõ vào d</a:t>
            </a:r>
            <a:endParaRPr lang="en-US" dirty="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866BF5B2-4F77-4473-B05F-537C66015781}"/>
              </a:ext>
            </a:extLst>
          </p:cNvPr>
          <p:cNvSpPr txBox="1">
            <a:spLocks/>
          </p:cNvSpPr>
          <p:nvPr/>
        </p:nvSpPr>
        <p:spPr>
          <a:xfrm>
            <a:off x="5591850" y="1905806"/>
            <a:ext cx="3756790" cy="576262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/>
              <a:t>Tập mờ ngõ vào phi</a:t>
            </a:r>
            <a:endParaRPr lang="en-US" dirty="0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E2FF12AC-0119-42B6-B1D3-F4F6FB95569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978" y="2921024"/>
            <a:ext cx="4120797" cy="2917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5B78DA08-9C8E-44D3-A979-E849967ECC7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513" y="2921023"/>
            <a:ext cx="3978275" cy="29177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4415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0C1F921-3A5C-42EB-9452-9FDA3A740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978" y="457201"/>
            <a:ext cx="8346723" cy="1171599"/>
          </a:xfrm>
        </p:spPr>
        <p:txBody>
          <a:bodyPr/>
          <a:lstStyle/>
          <a:p>
            <a:r>
              <a:rPr lang="en-US" dirty="0"/>
              <a:t>4.Thiết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mờ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82BC382-72FF-4BE4-B46E-BA11A082DA9E}"/>
              </a:ext>
            </a:extLst>
          </p:cNvPr>
          <p:cNvSpPr txBox="1">
            <a:spLocks/>
          </p:cNvSpPr>
          <p:nvPr/>
        </p:nvSpPr>
        <p:spPr>
          <a:xfrm>
            <a:off x="1323292" y="1848762"/>
            <a:ext cx="7086092" cy="567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/>
              <a:t>Ngõ ra VL,VR</a:t>
            </a:r>
            <a:endParaRPr lang="en-US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94D877DF-0F8E-4299-97BE-9C0A51A1B57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718" y="2636519"/>
            <a:ext cx="4898610" cy="28382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9916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E0B7F9E-01FB-4AEB-9E60-408BA00C2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978" y="457201"/>
            <a:ext cx="8346723" cy="1027583"/>
          </a:xfrm>
        </p:spPr>
        <p:txBody>
          <a:bodyPr/>
          <a:lstStyle/>
          <a:p>
            <a:r>
              <a:rPr lang="en-US" dirty="0"/>
              <a:t>4.Thiết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mờ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F19BF68-EB2D-4A91-AA11-272DCF3A5384}"/>
              </a:ext>
            </a:extLst>
          </p:cNvPr>
          <p:cNvSpPr txBox="1">
            <a:spLocks/>
          </p:cNvSpPr>
          <p:nvPr/>
        </p:nvSpPr>
        <p:spPr>
          <a:xfrm>
            <a:off x="1424608" y="1561299"/>
            <a:ext cx="7329152" cy="5762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/>
              <a:t>Bảng qui tắc điều khiển </a:t>
            </a:r>
            <a:endParaRPr lang="en-US" dirty="0"/>
          </a:p>
        </p:txBody>
      </p:sp>
      <p:pic>
        <p:nvPicPr>
          <p:cNvPr id="7" name="Content Placeholder 4" descr="Không có mô tả.">
            <a:extLst>
              <a:ext uri="{FF2B5EF4-FFF2-40B4-BE49-F238E27FC236}">
                <a16:creationId xmlns:a16="http://schemas.microsoft.com/office/drawing/2014/main" id="{6DDDC1B6-6E93-4A30-9FD2-46F316F3C4C8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978" y="2852936"/>
            <a:ext cx="8065735" cy="23042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42263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6197EEB-855E-4E95-BBC4-1892158DC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978" y="457201"/>
            <a:ext cx="8346723" cy="1171599"/>
          </a:xfrm>
        </p:spPr>
        <p:txBody>
          <a:bodyPr/>
          <a:lstStyle/>
          <a:p>
            <a:r>
              <a:rPr lang="en-US" dirty="0"/>
              <a:t>4.Thiết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STM32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0CAD9C2D-15DB-4DFE-B5EF-BEFB3D664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7030" y="2667000"/>
            <a:ext cx="2740265" cy="33321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CD4D21-C67D-459A-AA1E-15ADD712ACCF}"/>
              </a:ext>
            </a:extLst>
          </p:cNvPr>
          <p:cNvSpPr txBox="1"/>
          <p:nvPr/>
        </p:nvSpPr>
        <p:spPr>
          <a:xfrm>
            <a:off x="1136576" y="2276872"/>
            <a:ext cx="6192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+mj-lt"/>
              </a:rPr>
              <a:t>Lưu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đồ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giải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thuật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2670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38B424F-E5FF-43A1-B98B-6ACC30A23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978" y="457201"/>
            <a:ext cx="8346723" cy="1171599"/>
          </a:xfrm>
        </p:spPr>
        <p:txBody>
          <a:bodyPr/>
          <a:lstStyle/>
          <a:p>
            <a:r>
              <a:rPr lang="en-US" dirty="0"/>
              <a:t>4.Thiết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STM32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F8A7CBD-C294-42E5-BDF1-749AA0F55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978" y="1628800"/>
            <a:ext cx="8346723" cy="4608512"/>
          </a:xfrm>
        </p:spPr>
        <p:txBody>
          <a:bodyPr anchor="t">
            <a:normAutofit/>
          </a:bodyPr>
          <a:lstStyle/>
          <a:p>
            <a:r>
              <a:rPr lang="en-US" sz="1600" b="1" dirty="0" err="1"/>
              <a:t>Value_hlt_d</a:t>
            </a:r>
            <a:r>
              <a:rPr lang="en-US" sz="1600" b="1" dirty="0"/>
              <a:t>()</a:t>
            </a:r>
            <a:r>
              <a:rPr lang="en-US" sz="1600" dirty="0"/>
              <a:t>: </a:t>
            </a:r>
            <a:r>
              <a:rPr lang="en-US" sz="1600" dirty="0" err="1"/>
              <a:t>Đây</a:t>
            </a:r>
            <a:r>
              <a:rPr lang="en-US" sz="1600" dirty="0"/>
              <a:t> </a:t>
            </a:r>
            <a:r>
              <a:rPr lang="en-US" sz="1600" dirty="0" err="1"/>
              <a:t>là</a:t>
            </a:r>
            <a:r>
              <a:rPr lang="en-US" sz="1600" dirty="0"/>
              <a:t> </a:t>
            </a:r>
            <a:r>
              <a:rPr lang="en-US" sz="1600" dirty="0" err="1"/>
              <a:t>hàm</a:t>
            </a:r>
            <a:r>
              <a:rPr lang="en-US" sz="1600" dirty="0"/>
              <a:t>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tính</a:t>
            </a:r>
            <a:r>
              <a:rPr lang="en-US" sz="1600" dirty="0"/>
              <a:t> </a:t>
            </a:r>
            <a:r>
              <a:rPr lang="en-US" sz="1600" dirty="0" err="1"/>
              <a:t>giá</a:t>
            </a:r>
            <a:r>
              <a:rPr lang="en-US" sz="1600" dirty="0"/>
              <a:t> </a:t>
            </a:r>
            <a:r>
              <a:rPr lang="en-US" sz="1600" dirty="0" err="1"/>
              <a:t>trị</a:t>
            </a:r>
            <a:r>
              <a:rPr lang="en-US" sz="1600" dirty="0"/>
              <a:t> của </a:t>
            </a:r>
            <a:r>
              <a:rPr lang="en-US" sz="1600" dirty="0" err="1"/>
              <a:t>hàm</a:t>
            </a:r>
            <a:r>
              <a:rPr lang="en-US" sz="1600" dirty="0"/>
              <a:t> </a:t>
            </a:r>
            <a:r>
              <a:rPr lang="en-US" sz="1600" dirty="0" err="1"/>
              <a:t>liên</a:t>
            </a:r>
            <a:r>
              <a:rPr lang="en-US" sz="1600" dirty="0"/>
              <a:t> </a:t>
            </a:r>
            <a:r>
              <a:rPr lang="en-US" sz="1600" dirty="0" err="1"/>
              <a:t>thuộc</a:t>
            </a:r>
            <a:r>
              <a:rPr lang="en-US" sz="1600" dirty="0"/>
              <a:t> của VS, S, M, V, VB </a:t>
            </a:r>
            <a:r>
              <a:rPr lang="en-US" sz="1600" dirty="0" err="1"/>
              <a:t>đối</a:t>
            </a:r>
            <a:r>
              <a:rPr lang="en-US" sz="1600" dirty="0"/>
              <a:t>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biến</a:t>
            </a:r>
            <a:r>
              <a:rPr lang="en-US" sz="1600" dirty="0"/>
              <a:t> ‘d’</a:t>
            </a:r>
          </a:p>
          <a:p>
            <a:r>
              <a:rPr lang="en-US" sz="1600" b="1" dirty="0"/>
              <a:t>Input </a:t>
            </a:r>
            <a:r>
              <a:rPr lang="en-US" sz="1600" dirty="0" err="1"/>
              <a:t>là</a:t>
            </a:r>
            <a:r>
              <a:rPr lang="en-US" sz="1600" dirty="0"/>
              <a:t> </a:t>
            </a:r>
            <a:r>
              <a:rPr lang="en-US" sz="1600" dirty="0" err="1"/>
              <a:t>biến</a:t>
            </a:r>
            <a:r>
              <a:rPr lang="en-US" sz="1600" dirty="0"/>
              <a:t> ‘d’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biến</a:t>
            </a:r>
            <a:r>
              <a:rPr lang="en-US" sz="1600" dirty="0"/>
              <a:t> ‘phi’</a:t>
            </a:r>
          </a:p>
          <a:p>
            <a:r>
              <a:rPr lang="en-US" sz="1600" b="1" dirty="0"/>
              <a:t>Output </a:t>
            </a:r>
            <a:r>
              <a:rPr lang="en-US" sz="1600" dirty="0" err="1"/>
              <a:t>là</a:t>
            </a:r>
            <a:r>
              <a:rPr lang="en-US" sz="1600" dirty="0"/>
              <a:t> </a:t>
            </a:r>
            <a:r>
              <a:rPr lang="en-US" sz="1600" dirty="0" err="1"/>
              <a:t>giá</a:t>
            </a:r>
            <a:r>
              <a:rPr lang="en-US" sz="1600" dirty="0"/>
              <a:t> </a:t>
            </a:r>
            <a:r>
              <a:rPr lang="en-US" sz="1600" dirty="0" err="1"/>
              <a:t>trị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</a:t>
            </a:r>
            <a:r>
              <a:rPr lang="en-US" sz="1600" dirty="0" err="1"/>
              <a:t>hàm</a:t>
            </a:r>
            <a:r>
              <a:rPr lang="en-US" sz="1600" dirty="0"/>
              <a:t> </a:t>
            </a:r>
            <a:r>
              <a:rPr lang="en-US" sz="1600" dirty="0" err="1"/>
              <a:t>liên</a:t>
            </a:r>
            <a:r>
              <a:rPr lang="en-US" sz="1600" dirty="0"/>
              <a:t> </a:t>
            </a:r>
            <a:r>
              <a:rPr lang="en-US" sz="1600" dirty="0" err="1"/>
              <a:t>thuộc</a:t>
            </a:r>
            <a:r>
              <a:rPr lang="en-US" sz="1600" dirty="0"/>
              <a:t> </a:t>
            </a:r>
            <a:r>
              <a:rPr lang="en-US" sz="1600" dirty="0" err="1"/>
              <a:t>tương</a:t>
            </a:r>
            <a:r>
              <a:rPr lang="en-US" sz="1600" dirty="0"/>
              <a:t> </a:t>
            </a:r>
            <a:r>
              <a:rPr lang="en-US" sz="1600" dirty="0" err="1"/>
              <a:t>ứng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lưu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mảng</a:t>
            </a:r>
            <a:r>
              <a:rPr lang="en-US" sz="1600" dirty="0"/>
              <a:t> ‘</a:t>
            </a:r>
            <a:r>
              <a:rPr lang="en-US" sz="1600" dirty="0" err="1"/>
              <a:t>muy_d</a:t>
            </a:r>
            <a:r>
              <a:rPr lang="en-US" sz="1600" dirty="0"/>
              <a:t>’</a:t>
            </a:r>
          </a:p>
          <a:p>
            <a:r>
              <a:rPr lang="en-US" sz="1600" dirty="0" err="1"/>
              <a:t>Tương</a:t>
            </a:r>
            <a:r>
              <a:rPr lang="en-US" sz="1600" dirty="0"/>
              <a:t> </a:t>
            </a:r>
            <a:r>
              <a:rPr lang="en-US" sz="1600" dirty="0" err="1"/>
              <a:t>tự</a:t>
            </a:r>
            <a:r>
              <a:rPr lang="en-US" sz="1600" dirty="0"/>
              <a:t> ta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hàm</a:t>
            </a:r>
            <a:r>
              <a:rPr lang="en-US" sz="1600" dirty="0"/>
              <a:t> </a:t>
            </a:r>
            <a:r>
              <a:rPr lang="en-US" sz="1600" b="1" dirty="0" err="1"/>
              <a:t>Value_hlt_phi</a:t>
            </a:r>
            <a:r>
              <a:rPr lang="en-US" sz="1600" b="1" dirty="0"/>
              <a:t>()</a:t>
            </a:r>
          </a:p>
          <a:p>
            <a:r>
              <a:rPr lang="en-US" sz="1600" dirty="0" err="1"/>
              <a:t>Khai</a:t>
            </a:r>
            <a:r>
              <a:rPr lang="en-US" sz="1600" dirty="0"/>
              <a:t> </a:t>
            </a:r>
            <a:r>
              <a:rPr lang="en-US" sz="1600" dirty="0" err="1"/>
              <a:t>báo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biến</a:t>
            </a:r>
            <a:r>
              <a:rPr lang="en-US" sz="1600" dirty="0"/>
              <a:t> 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53AD32-34ED-4E7D-9F86-F5F8CC9E710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672" y="3789040"/>
            <a:ext cx="5935980" cy="1965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0664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33DD793-EEAE-4556-B459-8ADE9E084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978" y="685802"/>
            <a:ext cx="8346723" cy="1752599"/>
          </a:xfrm>
        </p:spPr>
        <p:txBody>
          <a:bodyPr/>
          <a:lstStyle/>
          <a:p>
            <a:r>
              <a:rPr lang="en-US" dirty="0"/>
              <a:t>4.Thiết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STM32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483A8B41-3A99-45D0-8EBA-D3A76FE3CF2E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1700808"/>
            <a:ext cx="4248472" cy="4824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80A4C040-1A59-4645-9650-AC69A8661AB4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024" y="1700808"/>
            <a:ext cx="4241677" cy="48245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9309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3978" y="457201"/>
            <a:ext cx="8346723" cy="1243607"/>
          </a:xfrm>
        </p:spPr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0552" y="1762592"/>
            <a:ext cx="8346723" cy="3332816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1.GIỚI THIỆU ĐỀ TÀI</a:t>
            </a:r>
          </a:p>
          <a:p>
            <a:r>
              <a:rPr lang="en-US" b="1" dirty="0"/>
              <a:t>2.</a:t>
            </a:r>
            <a:r>
              <a:rPr lang="vi-VN" b="1" dirty="0"/>
              <a:t> TRÌNH BÀY NGẮN GỌN VỀ ROBOT BÁM ĐỐI TƯỢNG SỬ DỤNG BỘ ĐIỀU KHIỂN MỜ</a:t>
            </a:r>
            <a:endParaRPr lang="en-US" b="1" dirty="0"/>
          </a:p>
          <a:p>
            <a:r>
              <a:rPr lang="en-US" b="1" dirty="0"/>
              <a:t>3. </a:t>
            </a:r>
            <a:r>
              <a:rPr lang="vi-VN" b="1" dirty="0"/>
              <a:t>VẤN ĐỀ NHẬN DIỆN ĐỐI TƯỢNG</a:t>
            </a:r>
            <a:endParaRPr lang="en-US" b="1" dirty="0"/>
          </a:p>
          <a:p>
            <a:r>
              <a:rPr lang="en-US" b="1" dirty="0"/>
              <a:t>4. TRUYỀN NHẬN DỮ LIỆU GIỮA MÁY TÍNH NHÚNG VÀ VI ĐIỀU KHIỂN</a:t>
            </a:r>
          </a:p>
          <a:p>
            <a:r>
              <a:rPr lang="en-US" b="1" dirty="0"/>
              <a:t>5. TÍNH TOÁN KHOẢNG CÁCH TỪ DỮ LIỆU THU VỀ</a:t>
            </a:r>
          </a:p>
          <a:p>
            <a:r>
              <a:rPr lang="en-US" b="1" dirty="0"/>
              <a:t>6. THIẾT KẾ BỘ ĐIỀU KHIỂN LOGIC MỜ</a:t>
            </a:r>
          </a:p>
          <a:p>
            <a:r>
              <a:rPr lang="en-US" b="1" dirty="0"/>
              <a:t>7. ĐIỀU CHẾ PWM:</a:t>
            </a:r>
          </a:p>
          <a:p>
            <a:r>
              <a:rPr lang="en-US" b="1" dirty="0"/>
              <a:t>8. KẾT QUẢ THỰC NGHIỆM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3708FCB-7293-4D97-82C9-F5F4F660A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978" y="457201"/>
            <a:ext cx="8346723" cy="1171599"/>
          </a:xfrm>
        </p:spPr>
        <p:txBody>
          <a:bodyPr/>
          <a:lstStyle/>
          <a:p>
            <a:r>
              <a:rPr lang="en-US" dirty="0"/>
              <a:t>4.Thiết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STM32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07A57BB-00B4-4330-B4F7-75EA8CCF4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978" y="1628800"/>
            <a:ext cx="8346723" cy="4371016"/>
          </a:xfrm>
        </p:spPr>
        <p:txBody>
          <a:bodyPr anchor="t">
            <a:normAutofit/>
          </a:bodyPr>
          <a:lstStyle/>
          <a:p>
            <a:r>
              <a:rPr lang="en-US" b="1" dirty="0" err="1"/>
              <a:t>Find_beta</a:t>
            </a:r>
            <a:r>
              <a:rPr lang="en-US" b="1" dirty="0"/>
              <a:t>()</a:t>
            </a:r>
            <a:r>
              <a:rPr lang="en-US" dirty="0"/>
              <a:t>: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đúng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mệnh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mờ</a:t>
            </a:r>
            <a:endParaRPr lang="en-US" dirty="0"/>
          </a:p>
          <a:p>
            <a:r>
              <a:rPr lang="en-US" b="1" dirty="0"/>
              <a:t>Input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‘</a:t>
            </a:r>
            <a:r>
              <a:rPr lang="en-US" dirty="0" err="1"/>
              <a:t>muy_d</a:t>
            </a:r>
            <a:r>
              <a:rPr lang="en-US" dirty="0"/>
              <a:t>’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‘</a:t>
            </a:r>
            <a:r>
              <a:rPr lang="en-US" dirty="0" err="1"/>
              <a:t>muy_phi</a:t>
            </a:r>
            <a:r>
              <a:rPr lang="en-US" dirty="0"/>
              <a:t>’</a:t>
            </a:r>
          </a:p>
          <a:p>
            <a:r>
              <a:rPr lang="en-US" b="1" dirty="0"/>
              <a:t>Output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 ‘beta’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03D89F-113F-4C93-998D-52FADEEFA20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640" y="3501008"/>
            <a:ext cx="6768752" cy="26642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87385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CBE14C4-79F2-4675-9E23-0C4881FA2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978" y="457201"/>
            <a:ext cx="8346723" cy="1981200"/>
          </a:xfrm>
        </p:spPr>
        <p:txBody>
          <a:bodyPr/>
          <a:lstStyle/>
          <a:p>
            <a:r>
              <a:rPr lang="en-US" dirty="0"/>
              <a:t>4.Thiết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STM32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CCA57A-FB7C-4CFB-94D7-7D7274ABF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978" y="2204864"/>
            <a:ext cx="8346723" cy="3332816"/>
          </a:xfrm>
        </p:spPr>
        <p:txBody>
          <a:bodyPr/>
          <a:lstStyle/>
          <a:p>
            <a:r>
              <a:rPr lang="en-US" b="1" dirty="0" err="1"/>
              <a:t>Rule_fuzzy</a:t>
            </a:r>
            <a:r>
              <a:rPr lang="en-US" b="1" dirty="0"/>
              <a:t>()</a:t>
            </a:r>
            <a:r>
              <a:rPr lang="en-US" dirty="0"/>
              <a:t>: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mờ</a:t>
            </a:r>
            <a:endParaRPr lang="en-US" dirty="0"/>
          </a:p>
          <a:p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lượt</a:t>
            </a:r>
            <a:r>
              <a:rPr lang="en-US" dirty="0"/>
              <a:t> </a:t>
            </a:r>
            <a:r>
              <a:rPr lang="en-US" dirty="0" err="1"/>
              <a:t>gán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tắc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xuống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mũi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,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tắc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b="1" dirty="0" err="1"/>
              <a:t>Find_beta</a:t>
            </a:r>
            <a:r>
              <a:rPr lang="en-US" b="1" dirty="0"/>
              <a:t>()</a:t>
            </a:r>
          </a:p>
          <a:p>
            <a:r>
              <a:rPr lang="en-US" dirty="0"/>
              <a:t>Ta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cộng</a:t>
            </a:r>
            <a:r>
              <a:rPr lang="en-US" dirty="0"/>
              <a:t> 25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output</a:t>
            </a:r>
          </a:p>
          <a:p>
            <a:r>
              <a:rPr lang="en-US" dirty="0"/>
              <a:t>Code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140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57E1E5D-D012-49F3-86EE-A9FCE4558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978" y="685802"/>
            <a:ext cx="8346723" cy="1752599"/>
          </a:xfrm>
        </p:spPr>
        <p:txBody>
          <a:bodyPr/>
          <a:lstStyle/>
          <a:p>
            <a:r>
              <a:rPr lang="en-US" dirty="0"/>
              <a:t>4.Thiết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STM32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22BA71-6ABA-4787-85ED-9A3F2FDAAEE8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7" y="2132856"/>
            <a:ext cx="4104455" cy="4032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32A9598-FC7B-422F-98A3-39C32D1AB1B1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458" y="2132856"/>
            <a:ext cx="4026243" cy="4032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7695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D3AA24A-74C1-4832-A34D-FE26E9DA0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978" y="457201"/>
            <a:ext cx="8346723" cy="1171599"/>
          </a:xfrm>
        </p:spPr>
        <p:txBody>
          <a:bodyPr/>
          <a:lstStyle/>
          <a:p>
            <a:r>
              <a:rPr lang="en-US" dirty="0"/>
              <a:t>4.Thiết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STM32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ED0A0C-0003-4884-902B-242DA97F5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520" y="1628800"/>
            <a:ext cx="8778181" cy="4371016"/>
          </a:xfrm>
        </p:spPr>
        <p:txBody>
          <a:bodyPr anchor="t">
            <a:normAutofit/>
          </a:bodyPr>
          <a:lstStyle/>
          <a:p>
            <a:r>
              <a:rPr lang="en-US" sz="1600" b="1" dirty="0" err="1"/>
              <a:t>Defuzzy_ul</a:t>
            </a:r>
            <a:r>
              <a:rPr lang="en-US" sz="1600" b="1" dirty="0"/>
              <a:t>() </a:t>
            </a:r>
            <a:r>
              <a:rPr lang="en-US" sz="1600" dirty="0"/>
              <a:t>: </a:t>
            </a:r>
            <a:r>
              <a:rPr lang="en-US" sz="1600" dirty="0" err="1"/>
              <a:t>Đây</a:t>
            </a:r>
            <a:r>
              <a:rPr lang="en-US" sz="1600" dirty="0"/>
              <a:t> </a:t>
            </a:r>
            <a:r>
              <a:rPr lang="en-US" sz="1600" dirty="0" err="1"/>
              <a:t>là</a:t>
            </a:r>
            <a:r>
              <a:rPr lang="en-US" sz="1600" dirty="0"/>
              <a:t> </a:t>
            </a:r>
            <a:r>
              <a:rPr lang="en-US" sz="1600" dirty="0" err="1"/>
              <a:t>hàm</a:t>
            </a:r>
            <a:r>
              <a:rPr lang="en-US" sz="1600" dirty="0"/>
              <a:t>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giải</a:t>
            </a:r>
            <a:r>
              <a:rPr lang="en-US" sz="1600" dirty="0"/>
              <a:t> </a:t>
            </a:r>
            <a:r>
              <a:rPr lang="en-US" sz="1600" dirty="0" err="1"/>
              <a:t>mờ</a:t>
            </a:r>
            <a:r>
              <a:rPr lang="en-US" sz="1600" dirty="0"/>
              <a:t> </a:t>
            </a:r>
            <a:r>
              <a:rPr lang="en-US" sz="1600" dirty="0" err="1"/>
              <a:t>chờ</a:t>
            </a:r>
            <a:r>
              <a:rPr lang="en-US" sz="1600" dirty="0"/>
              <a:t> </a:t>
            </a:r>
            <a:r>
              <a:rPr lang="en-US" sz="1600" dirty="0" err="1"/>
              <a:t>biến</a:t>
            </a:r>
            <a:r>
              <a:rPr lang="en-US" sz="1600" dirty="0"/>
              <a:t> VL </a:t>
            </a:r>
          </a:p>
          <a:p>
            <a:r>
              <a:rPr lang="en-US" sz="1600" b="1" dirty="0" err="1"/>
              <a:t>Defuzzy_ur</a:t>
            </a:r>
            <a:r>
              <a:rPr lang="en-US" sz="1600" b="1" dirty="0"/>
              <a:t>() </a:t>
            </a:r>
            <a:r>
              <a:rPr lang="en-US" sz="1600" dirty="0"/>
              <a:t>:</a:t>
            </a:r>
            <a:r>
              <a:rPr lang="en-US" sz="1600" b="1" dirty="0"/>
              <a:t> </a:t>
            </a:r>
            <a:r>
              <a:rPr lang="en-US" sz="1600" dirty="0" err="1"/>
              <a:t>Đây</a:t>
            </a:r>
            <a:r>
              <a:rPr lang="en-US" sz="1600" dirty="0"/>
              <a:t> </a:t>
            </a:r>
            <a:r>
              <a:rPr lang="en-US" sz="1600" dirty="0" err="1"/>
              <a:t>là</a:t>
            </a:r>
            <a:r>
              <a:rPr lang="en-US" sz="1600" dirty="0"/>
              <a:t> </a:t>
            </a:r>
            <a:r>
              <a:rPr lang="en-US" sz="1600" dirty="0" err="1"/>
              <a:t>hàm</a:t>
            </a:r>
            <a:r>
              <a:rPr lang="en-US" sz="1600" dirty="0"/>
              <a:t>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giải</a:t>
            </a:r>
            <a:r>
              <a:rPr lang="en-US" sz="1600" dirty="0"/>
              <a:t> </a:t>
            </a:r>
            <a:r>
              <a:rPr lang="en-US" sz="1600" dirty="0" err="1"/>
              <a:t>mờ</a:t>
            </a:r>
            <a:r>
              <a:rPr lang="en-US" sz="1600" dirty="0"/>
              <a:t> </a:t>
            </a:r>
            <a:r>
              <a:rPr lang="en-US" sz="1600" dirty="0" err="1"/>
              <a:t>chờ</a:t>
            </a:r>
            <a:r>
              <a:rPr lang="en-US" sz="1600" dirty="0"/>
              <a:t> </a:t>
            </a:r>
            <a:r>
              <a:rPr lang="en-US" sz="1600" dirty="0" err="1"/>
              <a:t>biến</a:t>
            </a:r>
            <a:r>
              <a:rPr lang="en-US" sz="1600" dirty="0"/>
              <a:t> VR</a:t>
            </a:r>
          </a:p>
          <a:p>
            <a:endParaRPr lang="en-US" sz="1600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5349F8-FA16-46CE-9F44-6E2331049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048" y="1628800"/>
            <a:ext cx="4210105" cy="1790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B70947-EAA2-44DF-91ED-DA4D6B874AA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689" y="2564904"/>
            <a:ext cx="4869180" cy="32232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98067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8ACD3D8-154A-4B63-B8E2-D822D3E00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978" y="457201"/>
            <a:ext cx="8346723" cy="1981200"/>
          </a:xfrm>
        </p:spPr>
        <p:txBody>
          <a:bodyPr/>
          <a:lstStyle/>
          <a:p>
            <a:r>
              <a:rPr lang="en-US" dirty="0"/>
              <a:t>4.Thiết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STM32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882B9A2-1F54-47A4-BBC5-19FE020E796E}"/>
              </a:ext>
            </a:extLst>
          </p:cNvPr>
          <p:cNvSpPr txBox="1">
            <a:spLocks/>
          </p:cNvSpPr>
          <p:nvPr/>
        </p:nvSpPr>
        <p:spPr>
          <a:xfrm>
            <a:off x="1440272" y="2658533"/>
            <a:ext cx="7113128" cy="5762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b="1"/>
              <a:t>Kiểm tra kết quả mô phỏng</a:t>
            </a:r>
            <a:endParaRPr lang="en-US" b="1" dirty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1AC2443E-D13D-48C9-BC36-B9A8A38A1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426" y="3471861"/>
            <a:ext cx="3978275" cy="1273383"/>
          </a:xfrm>
          <a:prstGeom prst="rect">
            <a:avLst/>
          </a:prstGeom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7C71641A-B59F-48AF-95EB-22DA61114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565" y="3450018"/>
            <a:ext cx="4403774" cy="129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6450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2E72985-4134-45F0-9926-9D0AADF47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568" y="332656"/>
            <a:ext cx="8346723" cy="1981200"/>
          </a:xfrm>
        </p:spPr>
        <p:txBody>
          <a:bodyPr/>
          <a:lstStyle/>
          <a:p>
            <a:r>
              <a:rPr lang="en-US" dirty="0"/>
              <a:t>4.Thiết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STM32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683E411-786C-4528-9B1A-685F364743B2}"/>
              </a:ext>
            </a:extLst>
          </p:cNvPr>
          <p:cNvSpPr txBox="1">
            <a:spLocks/>
          </p:cNvSpPr>
          <p:nvPr/>
        </p:nvSpPr>
        <p:spPr>
          <a:xfrm>
            <a:off x="1568624" y="1507653"/>
            <a:ext cx="7113128" cy="1044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b="1"/>
              <a:t>Kiểm tra kết quả bộ điều khiển mô phỏng trên python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981E7F-6984-404B-AED4-7C32E0166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689" y="2552202"/>
            <a:ext cx="7480956" cy="324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238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86F5B7D-EF6B-4273-948A-743110F38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568" y="332656"/>
            <a:ext cx="8346723" cy="1981200"/>
          </a:xfrm>
        </p:spPr>
        <p:txBody>
          <a:bodyPr/>
          <a:lstStyle/>
          <a:p>
            <a:r>
              <a:rPr lang="en-US" dirty="0"/>
              <a:t>4.Thiết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STM32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B8A4E70-2425-4344-9E0D-776B5FD996E5}"/>
              </a:ext>
            </a:extLst>
          </p:cNvPr>
          <p:cNvSpPr txBox="1">
            <a:spLocks/>
          </p:cNvSpPr>
          <p:nvPr/>
        </p:nvSpPr>
        <p:spPr>
          <a:xfrm>
            <a:off x="1568624" y="1791581"/>
            <a:ext cx="7113128" cy="1044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b="1"/>
              <a:t>Kiểm tra kết quả bộ điều khiển mô phỏng trên python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2301E2-A1C0-48C6-83B2-0448375EA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243" y="2918188"/>
            <a:ext cx="7537890" cy="325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63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1AAF32C-C8DE-413D-9F42-37D2EE168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60" y="332656"/>
            <a:ext cx="8346723" cy="1108484"/>
          </a:xfrm>
        </p:spPr>
        <p:txBody>
          <a:bodyPr/>
          <a:lstStyle/>
          <a:p>
            <a:r>
              <a:rPr lang="en-US" dirty="0"/>
              <a:t>5.Kết </a:t>
            </a:r>
            <a:r>
              <a:rPr lang="en-US" dirty="0" err="1"/>
              <a:t>quả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02B2BC-0A5D-426A-82A5-970997932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584" y="1441140"/>
            <a:ext cx="7704856" cy="472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1727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CA2C05B2-1D83-403F-9BD0-69DBFFE0E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978" y="457201"/>
            <a:ext cx="8346723" cy="1981200"/>
          </a:xfrm>
        </p:spPr>
        <p:txBody>
          <a:bodyPr/>
          <a:lstStyle/>
          <a:p>
            <a:r>
              <a:rPr lang="en-US" dirty="0"/>
              <a:t>6.Đánh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B8D343DD-D6C7-4EFB-94C8-699BD1120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978" y="2667000"/>
            <a:ext cx="8346723" cy="3332816"/>
          </a:xfrm>
        </p:spPr>
        <p:txBody>
          <a:bodyPr anchor="t"/>
          <a:lstStyle/>
          <a:p>
            <a:r>
              <a:rPr lang="en-US" dirty="0"/>
              <a:t>Robot đã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bám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mờ</a:t>
            </a:r>
            <a:endParaRPr lang="en-US" dirty="0"/>
          </a:p>
          <a:p>
            <a:r>
              <a:rPr lang="en-US" dirty="0" err="1"/>
              <a:t>Nhìn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Robot 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ổn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thoả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5341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0735016-9B56-4576-AB06-24D0BE512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978" y="457201"/>
            <a:ext cx="8346723" cy="1981200"/>
          </a:xfrm>
        </p:spPr>
        <p:txBody>
          <a:bodyPr/>
          <a:lstStyle/>
          <a:p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khảo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1FF90C5-6058-4E8A-B9B4-D94C4D81A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978" y="2667000"/>
            <a:ext cx="8346723" cy="3332816"/>
          </a:xfrm>
        </p:spPr>
        <p:txBody>
          <a:bodyPr anchor="t"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Huỳnh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minh –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Tp. HCM 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Hajer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Omrane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Mohamed Slim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Masmoudi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Mohamed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Masmoudi,Fuzzy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Logic Based Control for Autonomous Mobile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 Navigation</a:t>
            </a:r>
          </a:p>
          <a:p>
            <a:r>
              <a:rPr lang="vi-VN" dirty="0"/>
              <a:t>Mã Trường Thành, Phạm Nguyên Khang</a:t>
            </a:r>
            <a:r>
              <a:rPr lang="en-US" dirty="0"/>
              <a:t>,</a:t>
            </a:r>
            <a:r>
              <a:rPr lang="vi-VN" dirty="0"/>
              <a:t> Lâm Chí Nguyện, Triệu Thanh Ngoan, Hà Duy An</a:t>
            </a:r>
            <a:r>
              <a:rPr lang="en-US" dirty="0"/>
              <a:t> </a:t>
            </a:r>
            <a:r>
              <a:rPr lang="vi-VN" dirty="0"/>
              <a:t>và Đỗ Thanh Nghị</a:t>
            </a:r>
            <a:r>
              <a:rPr lang="en-US" dirty="0"/>
              <a:t>,</a:t>
            </a:r>
            <a:r>
              <a:rPr lang="vi-VN" dirty="0"/>
              <a:t> ĐIỀU KHIỂN ROBOT PIONEER P3-DX BÁM SÁT ĐỐI TƯỢNG</a:t>
            </a:r>
            <a:br>
              <a:rPr lang="vi-VN" dirty="0"/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793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3978" y="457201"/>
            <a:ext cx="8346723" cy="117159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1.GIỚI THIỆU ĐỀ TÀI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3978" y="1700808"/>
            <a:ext cx="8346723" cy="1171599"/>
          </a:xfrm>
        </p:spPr>
        <p:txBody>
          <a:bodyPr anchor="t">
            <a:normAutofit/>
          </a:bodyPr>
          <a:lstStyle/>
          <a:p>
            <a:r>
              <a:rPr lang="en-US" dirty="0"/>
              <a:t>Robot là một </a:t>
            </a:r>
            <a:r>
              <a:rPr lang="en-US" dirty="0" err="1"/>
              <a:t>lĩnh</a:t>
            </a:r>
            <a:r>
              <a:rPr lang="en-US" dirty="0"/>
              <a:t> </a:t>
            </a:r>
            <a:r>
              <a:rPr lang="en-US" dirty="0" err="1"/>
              <a:t>vực</a:t>
            </a:r>
            <a:r>
              <a:rPr lang="en-US" dirty="0"/>
              <a:t> </a:t>
            </a: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​​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một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lĩnh</a:t>
            </a:r>
            <a:r>
              <a:rPr lang="en-US" dirty="0"/>
              <a:t> </a:t>
            </a:r>
            <a:r>
              <a:rPr lang="en-US" dirty="0" err="1"/>
              <a:t>vực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,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8E51DA-56F3-4FEA-B32D-F529800CD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92" y="2944414"/>
            <a:ext cx="4689413" cy="29229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F677F3-4B9C-4F65-A9B2-97F159BF7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136" y="2944415"/>
            <a:ext cx="2922985" cy="292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2099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0CB61-5963-4402-BBCB-1A51AB679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568" y="2708920"/>
            <a:ext cx="8346723" cy="1752599"/>
          </a:xfrm>
        </p:spPr>
        <p:txBody>
          <a:bodyPr/>
          <a:lstStyle/>
          <a:p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ơn</a:t>
            </a:r>
            <a:r>
              <a:rPr lang="en-US" dirty="0"/>
              <a:t> </a:t>
            </a:r>
            <a:r>
              <a:rPr lang="en-US" dirty="0" err="1"/>
              <a:t>thầy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đã </a:t>
            </a:r>
            <a:r>
              <a:rPr lang="en-US" dirty="0" err="1"/>
              <a:t>lắng</a:t>
            </a:r>
            <a:r>
              <a:rPr lang="en-US" dirty="0"/>
              <a:t> </a:t>
            </a:r>
            <a:r>
              <a:rPr lang="en-US" dirty="0" err="1"/>
              <a:t>nghe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059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3978" y="457201"/>
            <a:ext cx="8346723" cy="117159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1.GIỚI THIỆU ĐỀ TÀI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3978" y="1597476"/>
            <a:ext cx="8346723" cy="1422392"/>
          </a:xfrm>
        </p:spPr>
        <p:txBody>
          <a:bodyPr anchor="t">
            <a:normAutofit/>
          </a:bodyPr>
          <a:lstStyle/>
          <a:p>
            <a:r>
              <a:rPr lang="en-US" dirty="0"/>
              <a:t>Robot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vi-VN" dirty="0"/>
              <a:t>tính ứng dụng cao</a:t>
            </a:r>
            <a:endParaRPr lang="en-US" dirty="0"/>
          </a:p>
          <a:p>
            <a:r>
              <a:rPr lang="en-US" dirty="0"/>
              <a:t>Robot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, </a:t>
            </a:r>
            <a:r>
              <a:rPr lang="en-US" dirty="0" err="1"/>
              <a:t>ổn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81D585-5772-440A-9872-5CD45D492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92" y="3123200"/>
            <a:ext cx="4463906" cy="28980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17A93F-A884-4340-9E4A-5A60B7BDC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498" y="3123200"/>
            <a:ext cx="3882817" cy="289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28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C296D-FF24-4681-8B57-EDB152D66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978" y="457201"/>
            <a:ext cx="8346723" cy="1459631"/>
          </a:xfrm>
        </p:spPr>
        <p:txBody>
          <a:bodyPr/>
          <a:lstStyle/>
          <a:p>
            <a:r>
              <a:rPr lang="en-US" dirty="0"/>
              <a:t>1.GIỚI THIỆU ĐỀ TÀI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CC5D3-E505-4337-9D0B-03D13852E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978" y="1916832"/>
            <a:ext cx="8346723" cy="1152128"/>
          </a:xfrm>
        </p:spPr>
        <p:txBody>
          <a:bodyPr/>
          <a:lstStyle/>
          <a:p>
            <a:r>
              <a:rPr lang="en-US" dirty="0"/>
              <a:t>Một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của robot </a:t>
            </a:r>
            <a:r>
              <a:rPr lang="en-US" dirty="0" err="1"/>
              <a:t>trong</a:t>
            </a:r>
            <a:r>
              <a:rPr lang="en-US" dirty="0"/>
              <a:t> một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lĩnh</a:t>
            </a:r>
            <a:r>
              <a:rPr lang="en-US" dirty="0"/>
              <a:t> </a:t>
            </a:r>
            <a:r>
              <a:rPr lang="en-US" dirty="0" err="1"/>
              <a:t>vực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495745-45A9-4352-9B30-F23B62B83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978" y="3212976"/>
            <a:ext cx="3672408" cy="2448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F42300-05A2-4197-82BE-8E33BCC3E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993" y="3208525"/>
            <a:ext cx="3672408" cy="244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990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9703" y="260648"/>
            <a:ext cx="8346723" cy="1152128"/>
          </a:xfrm>
        </p:spPr>
        <p:txBody>
          <a:bodyPr>
            <a:normAutofit/>
          </a:bodyPr>
          <a:lstStyle/>
          <a:p>
            <a:r>
              <a:rPr lang="vi-VN" sz="3200" dirty="0"/>
              <a:t>TRÌNH BÀY NGẮN GỌN VỀ ROBOT BÁM ĐỐI TƯỢNG SỬ DỤNG BỘ ĐIỀU KHIỂN MỜ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58F9C0-76B5-4C22-907D-2D15D149A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9702" y="1772816"/>
            <a:ext cx="8346723" cy="1914129"/>
          </a:xfrm>
        </p:spPr>
        <p:txBody>
          <a:bodyPr/>
          <a:lstStyle/>
          <a:p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Robot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nhỏ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gọn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trọng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lượng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nhẹ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trúc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cứng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trọng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của robot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nhúng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Jetson nano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 vi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điểu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khiển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STM32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13DC32-315A-4CDA-AC5A-090CD33350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28664" y="3270879"/>
            <a:ext cx="4123928" cy="33089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EC0532-CC1A-4BB6-85E4-E8E089C95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150" y="3140968"/>
            <a:ext cx="2477148" cy="330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212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033" y="180000"/>
            <a:ext cx="8346723" cy="720080"/>
          </a:xfrm>
        </p:spPr>
        <p:txBody>
          <a:bodyPr>
            <a:normAutofit fontScale="90000"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 HÌNH ROBOT ĐỘNG HỌC</a:t>
            </a:r>
            <a:endParaRPr lang="en-US" sz="3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58F9C0-76B5-4C22-907D-2D15D149A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9703" y="1124745"/>
            <a:ext cx="8346723" cy="1224135"/>
          </a:xfrm>
        </p:spPr>
        <p:txBody>
          <a:bodyPr>
            <a:noAutofit/>
          </a:bodyPr>
          <a:lstStyle/>
          <a:p>
            <a:r>
              <a:rPr lang="en-US" sz="2800" dirty="0"/>
              <a:t>Robot </a:t>
            </a:r>
            <a:r>
              <a:rPr lang="en-US" sz="2800" dirty="0" err="1"/>
              <a:t>có</a:t>
            </a:r>
            <a:r>
              <a:rPr lang="en-US" sz="2800" dirty="0"/>
              <a:t> 2 </a:t>
            </a:r>
            <a:r>
              <a:rPr lang="en-US" sz="2800" dirty="0" err="1"/>
              <a:t>hàng</a:t>
            </a:r>
            <a:r>
              <a:rPr lang="en-US" sz="2800" dirty="0"/>
              <a:t> bánh </a:t>
            </a:r>
            <a:r>
              <a:rPr lang="en-US" sz="2800" dirty="0" err="1"/>
              <a:t>xe</a:t>
            </a:r>
            <a:r>
              <a:rPr lang="en-US" sz="2800" dirty="0"/>
              <a:t> </a:t>
            </a:r>
            <a:r>
              <a:rPr lang="en-US" sz="2800" dirty="0" err="1"/>
              <a:t>hoạt</a:t>
            </a:r>
            <a:r>
              <a:rPr lang="en-US" sz="2800" dirty="0"/>
              <a:t> động </a:t>
            </a:r>
            <a:r>
              <a:rPr lang="en-US" sz="2800" dirty="0" err="1"/>
              <a:t>độc</a:t>
            </a:r>
            <a:r>
              <a:rPr lang="en-US" sz="2800" dirty="0"/>
              <a:t> </a:t>
            </a:r>
            <a:r>
              <a:rPr lang="en-US" sz="2800" dirty="0" err="1"/>
              <a:t>lập</a:t>
            </a:r>
            <a:r>
              <a:rPr lang="en-US" sz="2800" dirty="0"/>
              <a:t> </a:t>
            </a:r>
            <a:r>
              <a:rPr lang="en-US" sz="2800" dirty="0" err="1"/>
              <a:t>với</a:t>
            </a:r>
            <a:r>
              <a:rPr lang="en-US" sz="2800" dirty="0"/>
              <a:t> </a:t>
            </a:r>
            <a:r>
              <a:rPr lang="en-US" sz="2800" dirty="0" err="1"/>
              <a:t>nhau</a:t>
            </a:r>
            <a:endParaRPr lang="en-US" sz="2800" dirty="0"/>
          </a:p>
          <a:p>
            <a:r>
              <a:rPr lang="en-US" sz="2800" dirty="0" err="1"/>
              <a:t>Mục</a:t>
            </a:r>
            <a:r>
              <a:rPr lang="en-US" sz="2800" dirty="0"/>
              <a:t> </a:t>
            </a:r>
            <a:r>
              <a:rPr lang="en-US" sz="2800" dirty="0" err="1"/>
              <a:t>tiêu</a:t>
            </a:r>
            <a:r>
              <a:rPr lang="en-US" sz="2800" dirty="0"/>
              <a:t> di </a:t>
            </a:r>
            <a:r>
              <a:rPr lang="en-US" sz="2800" dirty="0" err="1"/>
              <a:t>chuyển</a:t>
            </a:r>
            <a:r>
              <a:rPr lang="en-US" sz="2800" dirty="0"/>
              <a:t> </a:t>
            </a:r>
            <a:r>
              <a:rPr lang="en-US" sz="2800" dirty="0" err="1"/>
              <a:t>phía</a:t>
            </a:r>
            <a:r>
              <a:rPr lang="en-US" sz="2800" dirty="0"/>
              <a:t> </a:t>
            </a:r>
            <a:r>
              <a:rPr lang="en-US" sz="2800" dirty="0" err="1"/>
              <a:t>trước</a:t>
            </a:r>
            <a:r>
              <a:rPr lang="en-US" sz="2800" dirty="0"/>
              <a:t> </a:t>
            </a:r>
            <a:r>
              <a:rPr lang="en-US" sz="2800" dirty="0" err="1"/>
              <a:t>cách</a:t>
            </a:r>
            <a:r>
              <a:rPr lang="en-US" sz="2800" dirty="0"/>
              <a:t> </a:t>
            </a:r>
            <a:r>
              <a:rPr lang="en-US" sz="2800" dirty="0" err="1"/>
              <a:t>tâm</a:t>
            </a:r>
            <a:r>
              <a:rPr lang="en-US" sz="2800" dirty="0"/>
              <a:t> 2 bánh một </a:t>
            </a:r>
            <a:r>
              <a:rPr lang="en-US" sz="2800" dirty="0" err="1"/>
              <a:t>khoảng</a:t>
            </a:r>
            <a:r>
              <a:rPr lang="en-US" sz="2800" dirty="0"/>
              <a:t> d </a:t>
            </a:r>
            <a:r>
              <a:rPr lang="en-US" sz="2800" dirty="0" err="1"/>
              <a:t>và</a:t>
            </a:r>
            <a:r>
              <a:rPr lang="en-US" sz="2800" dirty="0"/>
              <a:t> </a:t>
            </a:r>
            <a:r>
              <a:rPr lang="en-US" sz="2800" dirty="0" err="1"/>
              <a:t>lệch</a:t>
            </a:r>
            <a:r>
              <a:rPr lang="en-US" sz="2800" dirty="0"/>
              <a:t> </a:t>
            </a:r>
            <a:r>
              <a:rPr lang="en-US" sz="2800" dirty="0" err="1"/>
              <a:t>hướng</a:t>
            </a:r>
            <a:r>
              <a:rPr lang="en-US" sz="2800" dirty="0"/>
              <a:t> một </a:t>
            </a:r>
            <a:r>
              <a:rPr lang="en-US" sz="2800" dirty="0" err="1"/>
              <a:t>góc</a:t>
            </a:r>
            <a:r>
              <a:rPr lang="en-US" sz="2800" dirty="0"/>
              <a:t> θ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5D928D-108C-446E-92DD-89EA03320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656" y="2924944"/>
            <a:ext cx="6435478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67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063978" y="457201"/>
            <a:ext cx="8346723" cy="955575"/>
          </a:xfrm>
        </p:spPr>
        <p:txBody>
          <a:bodyPr/>
          <a:lstStyle/>
          <a:p>
            <a:r>
              <a:rPr lang="en-US" dirty="0"/>
              <a:t>2.Mô </a:t>
            </a:r>
            <a:r>
              <a:rPr lang="en-US" dirty="0" err="1"/>
              <a:t>hình</a:t>
            </a:r>
            <a:r>
              <a:rPr lang="en-US" dirty="0"/>
              <a:t> robot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998816" y="1412776"/>
            <a:ext cx="7908368" cy="576262"/>
          </a:xfrm>
        </p:spPr>
        <p:txBody>
          <a:bodyPr/>
          <a:lstStyle/>
          <a:p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robot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7AFFAD-D7DE-4365-84E5-C417B178D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8351"/>
            <a:ext cx="9906000" cy="386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954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EBEBEB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Custom 2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2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43596</TotalTime>
  <Words>1221</Words>
  <Application>Microsoft Office PowerPoint</Application>
  <PresentationFormat>A4 Paper (210x297 mm)</PresentationFormat>
  <Paragraphs>114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Courier New</vt:lpstr>
      <vt:lpstr>GulimChe</vt:lpstr>
      <vt:lpstr>Arial</vt:lpstr>
      <vt:lpstr>Noto Sans</vt:lpstr>
      <vt:lpstr>Malgun Gothic</vt:lpstr>
      <vt:lpstr>Times New Roman</vt:lpstr>
      <vt:lpstr>Parallax</vt:lpstr>
      <vt:lpstr>NHẬP MÔN ĐIỀU KHIỂN THÔNG MINH ĐỀ TÀI:ROBOT BÁM THEO ĐỐI TƯỢNG</vt:lpstr>
      <vt:lpstr>Danh sách thành viên</vt:lpstr>
      <vt:lpstr>Nội dung</vt:lpstr>
      <vt:lpstr>1.GIỚI THIỆU ĐỀ TÀI</vt:lpstr>
      <vt:lpstr>1.GIỚI THIỆU ĐỀ TÀI</vt:lpstr>
      <vt:lpstr>1.GIỚI THIỆU ĐỀ TÀI</vt:lpstr>
      <vt:lpstr>TRÌNH BÀY NGẮN GỌN VỀ ROBOT BÁM ĐỐI TƯỢNG SỬ DỤNG BỘ ĐIỀU KHIỂN MỜ</vt:lpstr>
      <vt:lpstr>MÔ HÌNH ROBOT ĐỘNG HỌC</vt:lpstr>
      <vt:lpstr>2.Mô hình robot</vt:lpstr>
      <vt:lpstr>3.Thiết kế mô hình </vt:lpstr>
      <vt:lpstr>3.Thiết kế mô hình </vt:lpstr>
      <vt:lpstr>3.Thiết kế mô hình</vt:lpstr>
      <vt:lpstr>II. GIẢI QUYẾT VẤN ĐỀ NHẬN DIỆN ĐỐI TƯỢNG </vt:lpstr>
      <vt:lpstr>II. GIẢI QUYẾT VẤN ĐỀ NHẬN DIỆN ĐỐI TƯỢNG </vt:lpstr>
      <vt:lpstr>II. GIẢI QUYẾT VẤN ĐỀ NHẬN DIỆN ĐỐI TƯỢNG </vt:lpstr>
      <vt:lpstr>KẾT NỐI PHẦN CỨNG ĐỂ TRUYỀN NHẬN DỮ LIỆU GIỮA MÁY TÍNH NHÚNG VÀ VI ĐIỀU KHIỂN</vt:lpstr>
      <vt:lpstr>PowerPoint Presentation</vt:lpstr>
      <vt:lpstr>PowerPoint Presentation</vt:lpstr>
      <vt:lpstr>TÍNH TOÁN KHOẢNG CÁCH TỪ DỮ LIỆU THU VỀ </vt:lpstr>
      <vt:lpstr>TÍNH TOÁN KHOẢNG CÁCH TỪ DỮ LIỆU THU VỀ </vt:lpstr>
      <vt:lpstr>4.Thiết kế bộ điều khiển mờ</vt:lpstr>
      <vt:lpstr>4.Thiết kế bộ điều khiển mờ</vt:lpstr>
      <vt:lpstr>4.Thiết kế bộ điều khiển mờ</vt:lpstr>
      <vt:lpstr>4.Thiết kế bộ điều khiển mờ</vt:lpstr>
      <vt:lpstr>4.Thiết kế bộ điều khiển mờ</vt:lpstr>
      <vt:lpstr>4.Thiết kế bộ điều khiển mờ</vt:lpstr>
      <vt:lpstr>4.Thiết kế bộ điều khiển trên STM32</vt:lpstr>
      <vt:lpstr>4.Thiết kế bộ điều khiển trên STM32</vt:lpstr>
      <vt:lpstr>4.Thiết kế bộ điều khiển trên STM32 </vt:lpstr>
      <vt:lpstr>4.Thiết kế bộ điều khiển trên STM32</vt:lpstr>
      <vt:lpstr>4.Thiết kế bộ điều khiển trên STM32</vt:lpstr>
      <vt:lpstr>4.Thiết kế bộ điều khiển trên STM32</vt:lpstr>
      <vt:lpstr>4.Thiết kế bộ điều khiển trên STM32</vt:lpstr>
      <vt:lpstr>4.Thiết kế bộ điều khiển trên STM32</vt:lpstr>
      <vt:lpstr>4.Thiết kế bộ điều khiển trên STM32</vt:lpstr>
      <vt:lpstr>4.Thiết kế bộ điều khiển trên STM32</vt:lpstr>
      <vt:lpstr>5.Kết quả</vt:lpstr>
      <vt:lpstr>6.Đánh giá và kết luận</vt:lpstr>
      <vt:lpstr>Tài liệu tham khảo</vt:lpstr>
      <vt:lpstr>Cảm ơn thầy và các bạn đã lắng nghe</vt:lpstr>
    </vt:vector>
  </TitlesOfParts>
  <Company>(주) 예스폼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예스폼 템플릿</dc:title>
  <dc:creator>문서서식 예스폼(www.yesform.com) 김다혜</dc:creator>
  <cp:keywords>www.yesform.com</cp:keywords>
  <dc:description>본 문서의 저작권은 예스폼(yesform)에 있으며
무단 복제 배포시 법적인 제재를 받을 수 있습니다.</dc:description>
  <cp:lastModifiedBy>Duong Thanh</cp:lastModifiedBy>
  <cp:revision>2109</cp:revision>
  <cp:lastPrinted>2018-10-04T02:22:24Z</cp:lastPrinted>
  <dcterms:created xsi:type="dcterms:W3CDTF">2010-02-01T08:03:16Z</dcterms:created>
  <dcterms:modified xsi:type="dcterms:W3CDTF">2021-06-08T03:26:30Z</dcterms:modified>
</cp:coreProperties>
</file>